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486" r:id="rId2"/>
    <p:sldId id="530" r:id="rId3"/>
    <p:sldId id="525" r:id="rId4"/>
    <p:sldId id="532" r:id="rId5"/>
    <p:sldId id="531" r:id="rId6"/>
    <p:sldId id="535" r:id="rId7"/>
    <p:sldId id="536" r:id="rId8"/>
    <p:sldId id="537" r:id="rId9"/>
    <p:sldId id="538" r:id="rId10"/>
    <p:sldId id="539" r:id="rId11"/>
    <p:sldId id="540" r:id="rId12"/>
    <p:sldId id="542" r:id="rId13"/>
    <p:sldId id="541" r:id="rId14"/>
    <p:sldId id="54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E2E2"/>
    <a:srgbClr val="F957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737" autoAdjust="0"/>
  </p:normalViewPr>
  <p:slideViewPr>
    <p:cSldViewPr snapToGrid="0" snapToObjects="1">
      <p:cViewPr varScale="1">
        <p:scale>
          <a:sx n="81" d="100"/>
          <a:sy n="81" d="100"/>
        </p:scale>
        <p:origin x="-23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D4BBDD-AA49-F747-A53E-2766FAFD8A75}" type="datetimeFigureOut">
              <a:rPr lang="en-US" smtClean="0"/>
              <a:t>6/30/17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550ED-DCE1-4949-BCCB-A0EFEB4A9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33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54861-1050-C141-B69E-FC2AAA27284B}" type="datetimeFigureOut">
              <a:rPr lang="en-US" smtClean="0"/>
              <a:t>6/30/17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A01CBB-5EC3-644A-9130-1BE36BC2F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778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6453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B3899-3175-3D41-B33C-456863214F37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226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24048" y="6356350"/>
            <a:ext cx="151394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9100C-E46F-1741-9046-9C10E26E9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7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FA44A-9208-2149-ACF5-D8C21DE69071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C803D-01C2-3141-BF9F-21544A82D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5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AFCCD-AE5C-5541-BC93-FA142B21D0D5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34554-C3D8-0E49-9E77-80598B4CB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7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112591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2DC29-3E44-E345-9CEB-0FE6199565A6}" type="datetime1">
              <a:rPr lang="en-US" smtClean="0"/>
              <a:t>6/30/17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965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79869" y="6356350"/>
            <a:ext cx="1053426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07FB2-0B93-1440-B316-F7D077EA6B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3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26230-E154-5E47-B0AD-0E62C803227C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9ABE6-2591-534D-804A-AA2321DD1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2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152EB-E90C-274C-97C7-E81E56A0D754}" type="datetime1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FAF06-2ECC-0542-AEF2-0C72032D38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774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43233-2EA5-4343-9E8A-4D80230B8354}" type="datetime1">
              <a:rPr lang="en-US" smtClean="0"/>
              <a:t>6/30/17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2CEB2-ABCE-0C4D-9008-F1E2A5CAD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60E46-5B5B-E94E-A6F0-0AE01716FF7A}" type="datetime1">
              <a:rPr lang="en-US" smtClean="0"/>
              <a:t>6/30/17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B8B50-CD79-DC41-AC08-5CB27CEFC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5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4D99-C6D3-0C42-BD80-A6ECE9C2B01B}" type="datetime1">
              <a:rPr lang="en-US" smtClean="0"/>
              <a:t>6/30/17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F3C21-AC88-014D-8E4F-1842E2844B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4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B0F99-A6A2-C041-80B6-63AF8C318CA9}" type="datetime1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70C11-08F6-C245-996C-67C089C89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0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94FC1A-F01A-D44D-A361-5A0070DF0F51}" type="datetime1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 Xie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AD24F-1CA9-1C40-A2AF-210F0E20D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4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11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5213" y="482600"/>
            <a:ext cx="8514437" cy="1608156"/>
          </a:xfrm>
          <a:solidFill>
            <a:srgbClr val="E2E2E2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F9571A"/>
                </a:solidFill>
              </a:rPr>
              <a:t>CERN </a:t>
            </a:r>
            <a:r>
              <a:rPr lang="en-US" b="1" dirty="0" err="1" smtClean="0">
                <a:solidFill>
                  <a:srgbClr val="F9571A"/>
                </a:solidFill>
              </a:rPr>
              <a:t>Testbeam</a:t>
            </a:r>
            <a:r>
              <a:rPr lang="en-US" b="1" dirty="0" smtClean="0">
                <a:solidFill>
                  <a:srgbClr val="F9571A"/>
                </a:solidFill>
              </a:rPr>
              <a:t> </a:t>
            </a:r>
            <a:r>
              <a:rPr lang="en-US" b="1" dirty="0" smtClean="0">
                <a:solidFill>
                  <a:srgbClr val="F9571A"/>
                </a:solidFill>
              </a:rPr>
              <a:t>Results on </a:t>
            </a:r>
            <a:r>
              <a:rPr lang="en-US" b="1" dirty="0" smtClean="0">
                <a:solidFill>
                  <a:srgbClr val="F9571A"/>
                </a:solidFill>
              </a:rPr>
              <a:t>BTL</a:t>
            </a:r>
            <a:endParaRPr lang="en-US" b="1" dirty="0">
              <a:solidFill>
                <a:srgbClr val="F9571A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4095" y="5753834"/>
            <a:ext cx="7891031" cy="616054"/>
          </a:xfrm>
          <a:prstGeom prst="rect">
            <a:avLst/>
          </a:prstGeom>
        </p:spPr>
        <p:txBody>
          <a:bodyPr/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tx1"/>
                </a:solidFill>
              </a:rPr>
              <a:t>??? Meeting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06/30/</a:t>
            </a:r>
            <a:r>
              <a:rPr lang="en-US" sz="2000" dirty="0" smtClean="0">
                <a:solidFill>
                  <a:schemeClr val="tx1"/>
                </a:solidFill>
              </a:rPr>
              <a:t>2016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Shape 3"/>
          <p:cNvSpPr txBox="1"/>
          <p:nvPr/>
        </p:nvSpPr>
        <p:spPr>
          <a:xfrm>
            <a:off x="-464195" y="3687446"/>
            <a:ext cx="10080000" cy="261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600" dirty="0">
                <a:latin typeface="Arial"/>
                <a:ea typeface="Arial-Black"/>
              </a:rPr>
              <a:t>California Institute of Technology</a:t>
            </a:r>
            <a:endParaRPr sz="1600" dirty="0"/>
          </a:p>
        </p:txBody>
      </p:sp>
      <p:sp>
        <p:nvSpPr>
          <p:cNvPr id="8" name="TextShape 4"/>
          <p:cNvSpPr txBox="1"/>
          <p:nvPr/>
        </p:nvSpPr>
        <p:spPr>
          <a:xfrm>
            <a:off x="375213" y="3032056"/>
            <a:ext cx="8625949" cy="503282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2000" dirty="0" err="1" smtClean="0"/>
              <a:t>Adi</a:t>
            </a:r>
            <a:r>
              <a:rPr lang="en-US" sz="2000" dirty="0" smtClean="0"/>
              <a:t> </a:t>
            </a:r>
            <a:r>
              <a:rPr lang="en-US" sz="2000" dirty="0" err="1" smtClean="0"/>
              <a:t>Bornheim</a:t>
            </a:r>
            <a:r>
              <a:rPr lang="en-US" sz="2000" dirty="0" smtClean="0"/>
              <a:t>, Jay </a:t>
            </a:r>
            <a:r>
              <a:rPr lang="en-US" sz="2000" dirty="0" err="1" smtClean="0"/>
              <a:t>Lawhorn</a:t>
            </a:r>
            <a:r>
              <a:rPr lang="en-US" sz="2000" dirty="0" smtClean="0"/>
              <a:t>, </a:t>
            </a:r>
            <a:r>
              <a:rPr lang="en-US" sz="2000" dirty="0" err="1" smtClean="0"/>
              <a:t>Aashrita</a:t>
            </a:r>
            <a:r>
              <a:rPr lang="en-US" sz="2000" dirty="0" smtClean="0"/>
              <a:t> </a:t>
            </a:r>
            <a:r>
              <a:rPr lang="en-US" sz="2000" dirty="0" err="1" smtClean="0"/>
              <a:t>Mangu</a:t>
            </a:r>
            <a:r>
              <a:rPr lang="en-US" sz="2000" dirty="0" smtClean="0"/>
              <a:t>, </a:t>
            </a:r>
            <a:r>
              <a:rPr lang="en-US" sz="2000" dirty="0" err="1" smtClean="0"/>
              <a:t>Cristián</a:t>
            </a:r>
            <a:r>
              <a:rPr lang="en-US" sz="2000" dirty="0" smtClean="0"/>
              <a:t> </a:t>
            </a:r>
            <a:r>
              <a:rPr lang="en-US" sz="2000" dirty="0"/>
              <a:t>Peña, </a:t>
            </a:r>
            <a:r>
              <a:rPr lang="en-US" sz="2000" dirty="0" smtClean="0"/>
              <a:t>Maria </a:t>
            </a:r>
            <a:r>
              <a:rPr lang="en-US" sz="2000" dirty="0" err="1" smtClean="0"/>
              <a:t>Spiropulu</a:t>
            </a:r>
            <a:r>
              <a:rPr lang="en-US" sz="2000" dirty="0" smtClean="0"/>
              <a:t>, Si Xie, </a:t>
            </a:r>
            <a:r>
              <a:rPr lang="en-US" sz="2000" dirty="0" err="1" smtClean="0"/>
              <a:t>Zhicai</a:t>
            </a:r>
            <a:r>
              <a:rPr lang="en-US" sz="2000" dirty="0" smtClean="0"/>
              <a:t>, Zhang</a:t>
            </a:r>
            <a:endParaRPr sz="2000" dirty="0"/>
          </a:p>
        </p:txBody>
      </p:sp>
      <p:sp>
        <p:nvSpPr>
          <p:cNvPr id="14" name="TextShape 4"/>
          <p:cNvSpPr txBox="1"/>
          <p:nvPr/>
        </p:nvSpPr>
        <p:spPr>
          <a:xfrm>
            <a:off x="490802" y="4609009"/>
            <a:ext cx="7913617" cy="503282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681319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Time Stamp from Analog Pulse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the time stamp from the analog pulse and check how </a:t>
            </a:r>
            <a:r>
              <a:rPr lang="en-US" sz="2000" dirty="0" smtClean="0"/>
              <a:t>it behaves </a:t>
            </a:r>
            <a:r>
              <a:rPr lang="en-US" sz="2000" dirty="0" err="1" smtClean="0"/>
              <a:t>vs</a:t>
            </a:r>
            <a:r>
              <a:rPr lang="en-US" sz="2000" dirty="0" smtClean="0"/>
              <a:t> position</a:t>
            </a:r>
            <a:endParaRPr lang="en-US" sz="20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55" y="1957973"/>
            <a:ext cx="4639164" cy="30972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157954" y="2085428"/>
            <a:ext cx="33753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LinearTime15 channel 5 with respect to </a:t>
            </a:r>
            <a:r>
              <a:rPr lang="en-US" dirty="0" err="1" smtClean="0"/>
              <a:t>Photek</a:t>
            </a:r>
            <a:r>
              <a:rPr lang="en-US" dirty="0" smtClean="0"/>
              <a:t> reference time gives 320ps resolution after amplitude correction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Similarly, channel 6 also gets the same result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With linearTime45, we get 306 </a:t>
            </a:r>
            <a:r>
              <a:rPr lang="en-US" dirty="0" err="1" smtClean="0"/>
              <a:t>ps</a:t>
            </a:r>
            <a:r>
              <a:rPr lang="en-US" dirty="0" smtClean="0"/>
              <a:t> , so it’s very similar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66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Time Stamp from Analog Pulse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the time stamp from the analog pulse and check how </a:t>
            </a:r>
            <a:r>
              <a:rPr lang="en-US" sz="2000" dirty="0" smtClean="0"/>
              <a:t>it behaves </a:t>
            </a:r>
            <a:r>
              <a:rPr lang="en-US" sz="2000" dirty="0" err="1" smtClean="0"/>
              <a:t>vs</a:t>
            </a:r>
            <a:r>
              <a:rPr lang="en-US" sz="2000" dirty="0" smtClean="0"/>
              <a:t> position</a:t>
            </a: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086" y="2759662"/>
            <a:ext cx="4449541" cy="30308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055" y="2759662"/>
            <a:ext cx="4451210" cy="301054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085130" y="2210867"/>
            <a:ext cx="5701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 5 timestamp with respect to </a:t>
            </a:r>
            <a:r>
              <a:rPr lang="en-US" dirty="0" err="1" smtClean="0"/>
              <a:t>Photek</a:t>
            </a:r>
            <a:r>
              <a:rPr lang="en-US" dirty="0" smtClean="0"/>
              <a:t> timestamp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54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Time Stamp from Analog Pulse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the time stamp from the analog pulse and check how </a:t>
            </a:r>
            <a:r>
              <a:rPr lang="en-US" sz="2000" dirty="0" smtClean="0"/>
              <a:t>it behaves </a:t>
            </a:r>
            <a:r>
              <a:rPr lang="en-US" sz="2000" dirty="0" err="1" smtClean="0"/>
              <a:t>vs</a:t>
            </a:r>
            <a:r>
              <a:rPr lang="en-US" sz="2000" dirty="0" smtClean="0"/>
              <a:t> position</a:t>
            </a: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085130" y="2210867"/>
            <a:ext cx="5701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 6 timestamp with respect to </a:t>
            </a:r>
            <a:r>
              <a:rPr lang="en-US" dirty="0" err="1" smtClean="0"/>
              <a:t>Photek</a:t>
            </a:r>
            <a:r>
              <a:rPr lang="en-US" dirty="0" smtClean="0"/>
              <a:t> timestamp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047" y="2869423"/>
            <a:ext cx="4384265" cy="29825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5520" y="2869423"/>
            <a:ext cx="4362580" cy="298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121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Time Stamp from Analog Pulse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the time stamp from the analog pulse and check how </a:t>
            </a:r>
            <a:r>
              <a:rPr lang="en-US" sz="2000" dirty="0" smtClean="0"/>
              <a:t>it behaves </a:t>
            </a:r>
            <a:r>
              <a:rPr lang="en-US" sz="2000" dirty="0" err="1" smtClean="0"/>
              <a:t>vs</a:t>
            </a:r>
            <a:r>
              <a:rPr lang="en-US" sz="2000" dirty="0" smtClean="0"/>
              <a:t> position</a:t>
            </a: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085130" y="2210867"/>
            <a:ext cx="4533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Sensor 5 timestamp </a:t>
            </a:r>
            <a:r>
              <a:rPr lang="mr-IN" dirty="0" smtClean="0"/>
              <a:t>–</a:t>
            </a:r>
            <a:r>
              <a:rPr lang="en-US" dirty="0" smtClean="0"/>
              <a:t> Sensor 6 timestamp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5" y="3104623"/>
            <a:ext cx="4227993" cy="28414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320" y="2963503"/>
            <a:ext cx="4407096" cy="298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80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Sensor 6 Amplitude 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Runs 7803-7830, 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55" y="1505270"/>
            <a:ext cx="4536310" cy="30923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364" y="1505270"/>
            <a:ext cx="4418636" cy="303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90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5213" y="482600"/>
            <a:ext cx="8514437" cy="1608156"/>
          </a:xfrm>
          <a:solidFill>
            <a:srgbClr val="E2E2E2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F9571A"/>
                </a:solidFill>
              </a:rPr>
              <a:t>CERN </a:t>
            </a:r>
            <a:r>
              <a:rPr lang="en-US" b="1" dirty="0" err="1" smtClean="0">
                <a:solidFill>
                  <a:srgbClr val="F9571A"/>
                </a:solidFill>
              </a:rPr>
              <a:t>Testbeam</a:t>
            </a:r>
            <a:r>
              <a:rPr lang="en-US" b="1" dirty="0" smtClean="0">
                <a:solidFill>
                  <a:srgbClr val="F9571A"/>
                </a:solidFill>
              </a:rPr>
              <a:t> </a:t>
            </a:r>
            <a:r>
              <a:rPr lang="en-US" b="1" dirty="0" smtClean="0">
                <a:solidFill>
                  <a:srgbClr val="F9571A"/>
                </a:solidFill>
              </a:rPr>
              <a:t>Results on </a:t>
            </a:r>
            <a:r>
              <a:rPr lang="en-US" b="1" dirty="0" smtClean="0">
                <a:solidFill>
                  <a:srgbClr val="F9571A"/>
                </a:solidFill>
              </a:rPr>
              <a:t>BTL</a:t>
            </a:r>
            <a:endParaRPr lang="en-US" b="1" dirty="0">
              <a:solidFill>
                <a:srgbClr val="F9571A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04095" y="5753834"/>
            <a:ext cx="7891031" cy="616054"/>
          </a:xfrm>
          <a:prstGeom prst="rect">
            <a:avLst/>
          </a:prstGeom>
        </p:spPr>
        <p:txBody>
          <a:bodyPr/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0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chemeClr val="tx1"/>
                </a:solidFill>
              </a:rPr>
              <a:t>??? Meeting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06/30/</a:t>
            </a:r>
            <a:r>
              <a:rPr lang="en-US" sz="2000" dirty="0" smtClean="0">
                <a:solidFill>
                  <a:schemeClr val="tx1"/>
                </a:solidFill>
              </a:rPr>
              <a:t>2016 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TextShape 3"/>
          <p:cNvSpPr txBox="1"/>
          <p:nvPr/>
        </p:nvSpPr>
        <p:spPr>
          <a:xfrm>
            <a:off x="-464195" y="3687446"/>
            <a:ext cx="10080000" cy="261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1600" dirty="0">
                <a:latin typeface="Arial"/>
                <a:ea typeface="Arial-Black"/>
              </a:rPr>
              <a:t>California Institute of Technology</a:t>
            </a:r>
            <a:endParaRPr sz="1600" dirty="0"/>
          </a:p>
        </p:txBody>
      </p:sp>
      <p:sp>
        <p:nvSpPr>
          <p:cNvPr id="8" name="TextShape 4"/>
          <p:cNvSpPr txBox="1"/>
          <p:nvPr/>
        </p:nvSpPr>
        <p:spPr>
          <a:xfrm>
            <a:off x="375213" y="3032056"/>
            <a:ext cx="8625949" cy="503282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en-US" sz="2000" dirty="0" err="1" smtClean="0"/>
              <a:t>Adi</a:t>
            </a:r>
            <a:r>
              <a:rPr lang="en-US" sz="2000" dirty="0" smtClean="0"/>
              <a:t> </a:t>
            </a:r>
            <a:r>
              <a:rPr lang="en-US" sz="2000" dirty="0" err="1" smtClean="0"/>
              <a:t>Bornheim</a:t>
            </a:r>
            <a:r>
              <a:rPr lang="en-US" sz="2000" dirty="0" smtClean="0"/>
              <a:t>, Jay </a:t>
            </a:r>
            <a:r>
              <a:rPr lang="en-US" sz="2000" dirty="0" err="1" smtClean="0"/>
              <a:t>Lawhorn</a:t>
            </a:r>
            <a:r>
              <a:rPr lang="en-US" sz="2000" dirty="0" smtClean="0"/>
              <a:t>, </a:t>
            </a:r>
            <a:r>
              <a:rPr lang="en-US" sz="2000" dirty="0" err="1" smtClean="0"/>
              <a:t>Aashrita</a:t>
            </a:r>
            <a:r>
              <a:rPr lang="en-US" sz="2000" dirty="0" smtClean="0"/>
              <a:t> </a:t>
            </a:r>
            <a:r>
              <a:rPr lang="en-US" sz="2000" dirty="0" err="1" smtClean="0"/>
              <a:t>Mangu</a:t>
            </a:r>
            <a:r>
              <a:rPr lang="en-US" sz="2000" dirty="0" smtClean="0"/>
              <a:t>, </a:t>
            </a:r>
            <a:r>
              <a:rPr lang="en-US" sz="2000" dirty="0" err="1" smtClean="0"/>
              <a:t>Cristián</a:t>
            </a:r>
            <a:r>
              <a:rPr lang="en-US" sz="2000" dirty="0" smtClean="0"/>
              <a:t> </a:t>
            </a:r>
            <a:r>
              <a:rPr lang="en-US" sz="2000" dirty="0"/>
              <a:t>Peña, </a:t>
            </a:r>
            <a:r>
              <a:rPr lang="en-US" sz="2000" dirty="0" smtClean="0"/>
              <a:t>Maria </a:t>
            </a:r>
            <a:r>
              <a:rPr lang="en-US" sz="2000" dirty="0" err="1" smtClean="0"/>
              <a:t>Spiropulu</a:t>
            </a:r>
            <a:r>
              <a:rPr lang="en-US" sz="2000" dirty="0" smtClean="0"/>
              <a:t>, Si Xie, </a:t>
            </a:r>
            <a:r>
              <a:rPr lang="en-US" sz="2000" dirty="0" err="1" smtClean="0"/>
              <a:t>Zhicai</a:t>
            </a:r>
            <a:r>
              <a:rPr lang="en-US" sz="2000" dirty="0" smtClean="0"/>
              <a:t>, Zhang</a:t>
            </a:r>
            <a:endParaRPr sz="2000" dirty="0"/>
          </a:p>
        </p:txBody>
      </p:sp>
      <p:sp>
        <p:nvSpPr>
          <p:cNvPr id="14" name="TextShape 4"/>
          <p:cNvSpPr txBox="1"/>
          <p:nvPr/>
        </p:nvSpPr>
        <p:spPr>
          <a:xfrm>
            <a:off x="490802" y="4609009"/>
            <a:ext cx="7913617" cy="503282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762813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9055" y="920809"/>
            <a:ext cx="8778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Runs 7803-7830: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100mV NINO threshold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Bias Voltage: 34V (?? Not 100% sure </a:t>
            </a:r>
            <a:r>
              <a:rPr lang="mr-IN" sz="2000" dirty="0" smtClean="0"/>
              <a:t>–</a:t>
            </a:r>
            <a:r>
              <a:rPr lang="en-US" sz="2000" dirty="0" smtClean="0"/>
              <a:t> need to check with Marco)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Use channels 5 &amp; 6 : 5x5mm^2 FBK NUV HD 20</a:t>
            </a:r>
            <a:r>
              <a:rPr lang="el-GR" sz="2000" dirty="0" smtClean="0">
                <a:sym typeface="Wingdings"/>
              </a:rPr>
              <a:t>μ</a:t>
            </a:r>
            <a:r>
              <a:rPr lang="en-US" sz="2000" dirty="0" smtClean="0">
                <a:sym typeface="Wingdings"/>
              </a:rPr>
              <a:t>m pitch on 11x11x4mm </a:t>
            </a:r>
            <a:r>
              <a:rPr lang="en-US" sz="2000" dirty="0" err="1" smtClean="0">
                <a:sym typeface="Wingdings"/>
              </a:rPr>
              <a:t>LYSO:Ce</a:t>
            </a:r>
            <a:endParaRPr lang="en-US" sz="2000" dirty="0" smtClean="0"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NINO timestamp is reconstructed by linear fit to the leading edge and taking the time when it crosses the 200ADC threshold</a:t>
            </a:r>
            <a:endParaRPr lang="en-US" sz="2000" dirty="0" smtClean="0">
              <a:sym typeface="Wingding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1143000"/>
          </a:xfrm>
        </p:spPr>
        <p:txBody>
          <a:bodyPr/>
          <a:lstStyle/>
          <a:p>
            <a:r>
              <a:rPr lang="en-US" b="1" dirty="0" smtClean="0"/>
              <a:t>Reproduce NINO results</a:t>
            </a:r>
            <a:endParaRPr lang="en-US" b="1" dirty="0"/>
          </a:p>
        </p:txBody>
      </p:sp>
      <p:pic>
        <p:nvPicPr>
          <p:cNvPr id="10" name="Picture 9" descr="energydependence_channel5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78863" y="2569494"/>
            <a:ext cx="2734377" cy="4016559"/>
          </a:xfrm>
          <a:prstGeom prst="rect">
            <a:avLst/>
          </a:prstGeom>
        </p:spPr>
      </p:pic>
      <p:pic>
        <p:nvPicPr>
          <p:cNvPr id="13" name="Picture 12" descr="energydependence_channel6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82283" y="2493951"/>
            <a:ext cx="2795573" cy="41064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924967" y="5942686"/>
            <a:ext cx="766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NINO time stamp exhibits dependence on signal amplitude </a:t>
            </a:r>
            <a:r>
              <a:rPr lang="mr-IN" dirty="0" smtClean="0"/>
              <a:t>–</a:t>
            </a:r>
            <a:r>
              <a:rPr lang="en-US" dirty="0" smtClean="0"/>
              <a:t> as expected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01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89055" y="920809"/>
            <a:ext cx="8778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Runs 7803-7830: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100mV NINO threshold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Bias Voltage: 34V (?? Not 100% sure </a:t>
            </a:r>
            <a:r>
              <a:rPr lang="mr-IN" sz="2000" dirty="0" smtClean="0"/>
              <a:t>–</a:t>
            </a:r>
            <a:r>
              <a:rPr lang="en-US" sz="2000" dirty="0" smtClean="0"/>
              <a:t> need to check with Marco)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Use channels 5 &amp; 6 : 5x5mm^2 FBK NUV HD 20</a:t>
            </a:r>
            <a:r>
              <a:rPr lang="el-GR" sz="2000" dirty="0" smtClean="0">
                <a:sym typeface="Wingdings"/>
              </a:rPr>
              <a:t>μ</a:t>
            </a:r>
            <a:r>
              <a:rPr lang="en-US" sz="2000" dirty="0" smtClean="0">
                <a:sym typeface="Wingdings"/>
              </a:rPr>
              <a:t>m pitch on 11x11x4mm </a:t>
            </a:r>
            <a:r>
              <a:rPr lang="en-US" sz="2000" dirty="0" err="1" smtClean="0">
                <a:sym typeface="Wingdings"/>
              </a:rPr>
              <a:t>LYSO:Ce</a:t>
            </a:r>
            <a:endParaRPr lang="en-US" sz="2000" dirty="0" smtClean="0"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NINO timestamp is reconstructed by linear fit to the leading edge and taking the time when it crosses the 200ADC threshold</a:t>
            </a:r>
            <a:endParaRPr lang="en-US" sz="2000" dirty="0" smtClean="0">
              <a:sym typeface="Wingding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1143000"/>
          </a:xfrm>
        </p:spPr>
        <p:txBody>
          <a:bodyPr/>
          <a:lstStyle/>
          <a:p>
            <a:r>
              <a:rPr lang="en-US" b="1" dirty="0" smtClean="0"/>
              <a:t>Reproduce NINO results</a:t>
            </a:r>
            <a:endParaRPr lang="en-US" b="1" dirty="0"/>
          </a:p>
        </p:txBody>
      </p:sp>
      <p:pic>
        <p:nvPicPr>
          <p:cNvPr id="3" name="Picture 2" descr="TimeResolutionwithoutCorrec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84146" y="2513586"/>
            <a:ext cx="2789404" cy="4097389"/>
          </a:xfrm>
          <a:prstGeom prst="rect">
            <a:avLst/>
          </a:prstGeom>
        </p:spPr>
      </p:pic>
      <p:pic>
        <p:nvPicPr>
          <p:cNvPr id="4" name="Picture 3" descr="TimeResolutionwithCorrectio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14717" y="2492786"/>
            <a:ext cx="2878118" cy="42277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93624" y="3465257"/>
            <a:ext cx="1377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amp</a:t>
            </a:r>
          </a:p>
          <a:p>
            <a:r>
              <a:rPr lang="en-US" dirty="0" smtClean="0"/>
              <a:t>corrections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31963" y="3465257"/>
            <a:ext cx="1313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After amp</a:t>
            </a:r>
          </a:p>
          <a:p>
            <a:r>
              <a:rPr lang="en-US" dirty="0" smtClean="0"/>
              <a:t>corrections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03017" y="5245784"/>
            <a:ext cx="172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Run 7807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978643" y="5332774"/>
            <a:ext cx="1724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Only Run 7807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2462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1143000"/>
          </a:xfrm>
        </p:spPr>
        <p:txBody>
          <a:bodyPr/>
          <a:lstStyle/>
          <a:p>
            <a:r>
              <a:rPr lang="en-US" b="1" dirty="0" smtClean="0"/>
              <a:t>Reproduce NINO results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463" y="3258463"/>
            <a:ext cx="4904896" cy="33249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875755" y="3422740"/>
            <a:ext cx="42682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Get 60ps resolution between 2 sensors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Dividing by </a:t>
            </a:r>
            <a:r>
              <a:rPr lang="en-US" sz="2000" dirty="0" err="1" smtClean="0">
                <a:sym typeface="Wingdings"/>
              </a:rPr>
              <a:t>sqrt</a:t>
            </a:r>
            <a:r>
              <a:rPr lang="en-US" sz="2000" dirty="0" smtClean="0">
                <a:sym typeface="Wingdings"/>
              </a:rPr>
              <a:t>(2) gives 42ps for each sensor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With quadratic amp correction we get 40ps resolution for each sensor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Marco says they got 36ps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Results are relatively close</a:t>
            </a:r>
            <a:endParaRPr lang="en-US" sz="2000" dirty="0" smtClean="0">
              <a:sym typeface="Wingding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Runs 7803-7830: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100mV NINO threshold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Bias Voltage: 34V (?? Not 100% sure </a:t>
            </a:r>
            <a:r>
              <a:rPr lang="mr-IN" sz="2000" dirty="0" smtClean="0"/>
              <a:t>–</a:t>
            </a:r>
            <a:r>
              <a:rPr lang="en-US" sz="2000" dirty="0" smtClean="0"/>
              <a:t> need to check with Marco)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Use channels 5 &amp; 6 : 5x5mm^2 FBK NUV HD 20</a:t>
            </a:r>
            <a:r>
              <a:rPr lang="el-GR" sz="2000" dirty="0" smtClean="0">
                <a:sym typeface="Wingdings"/>
              </a:rPr>
              <a:t>μ</a:t>
            </a:r>
            <a:r>
              <a:rPr lang="en-US" sz="2000" dirty="0" smtClean="0">
                <a:sym typeface="Wingdings"/>
              </a:rPr>
              <a:t>m pitch on 11x11x4mm </a:t>
            </a:r>
            <a:r>
              <a:rPr lang="en-US" sz="2000" dirty="0" err="1" smtClean="0">
                <a:sym typeface="Wingdings"/>
              </a:rPr>
              <a:t>LYSO:Ce</a:t>
            </a:r>
            <a:endParaRPr lang="en-US" sz="2000" dirty="0" smtClean="0">
              <a:sym typeface="Wingdings"/>
            </a:endParaRPr>
          </a:p>
          <a:p>
            <a:pPr marL="342900" indent="-342900">
              <a:buFont typeface="Arial"/>
              <a:buChar char="•"/>
            </a:pPr>
            <a:r>
              <a:rPr lang="en-US" sz="2000" dirty="0" smtClean="0">
                <a:sym typeface="Wingdings"/>
              </a:rPr>
              <a:t>NINO timestamp is reconstructed by linear fit to the leading edge and taking the time when it crosses the 200ADC threshold</a:t>
            </a:r>
            <a:endParaRPr lang="en-US" sz="2000" dirty="0" smtClean="0">
              <a:sym typeface="Wingding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03016" y="5245784"/>
            <a:ext cx="1639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Runs from 7803-7830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46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901" y="1741503"/>
            <a:ext cx="4273400" cy="29071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Use </a:t>
            </a:r>
            <a:r>
              <a:rPr lang="en-US" b="1" dirty="0" err="1" smtClean="0"/>
              <a:t>Photek</a:t>
            </a:r>
            <a:r>
              <a:rPr lang="en-US" b="1" dirty="0" smtClean="0"/>
              <a:t> as Reference Timer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Runs 7803-7830, now measure </a:t>
            </a:r>
            <a:r>
              <a:rPr lang="en-US" sz="2000" dirty="0" err="1" smtClean="0"/>
              <a:t>deltaT</a:t>
            </a:r>
            <a:r>
              <a:rPr lang="en-US" sz="2000" dirty="0" smtClean="0"/>
              <a:t> of Channel 5 with respect to </a:t>
            </a:r>
            <a:r>
              <a:rPr lang="en-US" sz="2000" dirty="0" err="1" smtClean="0"/>
              <a:t>Photek</a:t>
            </a:r>
            <a:r>
              <a:rPr lang="en-US" sz="2000" dirty="0" smtClean="0"/>
              <a:t> time</a:t>
            </a:r>
          </a:p>
        </p:txBody>
      </p:sp>
      <p:pic>
        <p:nvPicPr>
          <p:cNvPr id="3" name="Picture 2" descr="CH5DeltaTVsX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3994" y="1092068"/>
            <a:ext cx="2849787" cy="4263402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2649526" y="4264935"/>
            <a:ext cx="1003371" cy="1081914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652897" y="2289267"/>
            <a:ext cx="2869013" cy="3057582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9961" y="5409569"/>
            <a:ext cx="7873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There’s a correlation between </a:t>
            </a:r>
            <a:r>
              <a:rPr lang="en-US" dirty="0" err="1" smtClean="0"/>
              <a:t>deltaT</a:t>
            </a:r>
            <a:r>
              <a:rPr lang="en-US" dirty="0" smtClean="0"/>
              <a:t> and amplitude. When amplitude is highest, the signal comes earlier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74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Use </a:t>
            </a:r>
            <a:r>
              <a:rPr lang="en-US" b="1" dirty="0" err="1" smtClean="0"/>
              <a:t>Photek</a:t>
            </a:r>
            <a:r>
              <a:rPr lang="en-US" b="1" dirty="0" smtClean="0"/>
              <a:t> as Reference Timer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Runs 7803-7830, now measure </a:t>
            </a:r>
            <a:r>
              <a:rPr lang="en-US" sz="2000" dirty="0" err="1" smtClean="0"/>
              <a:t>deltaT</a:t>
            </a:r>
            <a:r>
              <a:rPr lang="en-US" sz="2000" dirty="0" smtClean="0"/>
              <a:t> of Channel 5 with respect to </a:t>
            </a:r>
            <a:r>
              <a:rPr lang="en-US" sz="2000" dirty="0" err="1" smtClean="0"/>
              <a:t>Photek</a:t>
            </a:r>
            <a:r>
              <a:rPr lang="en-US" sz="2000" dirty="0" smtClean="0"/>
              <a:t> time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49021" y="1102311"/>
            <a:ext cx="2808486" cy="42016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83994" y="1092068"/>
            <a:ext cx="2849787" cy="426340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 flipV="1">
            <a:off x="1630477" y="4264935"/>
            <a:ext cx="2696559" cy="1081914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4327036" y="2336307"/>
            <a:ext cx="1230696" cy="3010542"/>
          </a:xfrm>
          <a:prstGeom prst="straightConnector1">
            <a:avLst/>
          </a:prstGeom>
          <a:ln w="635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59961" y="5409569"/>
            <a:ext cx="7873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There’s a correlation between </a:t>
            </a:r>
            <a:r>
              <a:rPr lang="en-US" dirty="0" err="1" smtClean="0"/>
              <a:t>deltaT</a:t>
            </a:r>
            <a:r>
              <a:rPr lang="en-US" dirty="0" smtClean="0"/>
              <a:t> and amplitude. When amplitude is highest, the signal comes earlier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58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Use </a:t>
            </a:r>
            <a:r>
              <a:rPr lang="en-US" b="1" dirty="0" err="1" smtClean="0"/>
              <a:t>Photek</a:t>
            </a:r>
            <a:r>
              <a:rPr lang="en-US" b="1" dirty="0" smtClean="0"/>
              <a:t> as Reference Timer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a small region in X &amp; Y, and perform linear time correction </a:t>
            </a:r>
            <a:r>
              <a:rPr lang="en-US" sz="2000" dirty="0" err="1" smtClean="0"/>
              <a:t>vs</a:t>
            </a:r>
            <a:r>
              <a:rPr lang="en-US" sz="2000" dirty="0" smtClean="0"/>
              <a:t> X/Y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X: 2 </a:t>
            </a:r>
            <a:r>
              <a:rPr lang="mr-IN" sz="2000" dirty="0" smtClean="0"/>
              <a:t>–</a:t>
            </a:r>
            <a:r>
              <a:rPr lang="en-US" sz="2000" dirty="0" smtClean="0"/>
              <a:t> 6 mm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Y: 4 </a:t>
            </a:r>
            <a:r>
              <a:rPr lang="mr-IN" sz="2000" dirty="0" smtClean="0"/>
              <a:t>–</a:t>
            </a:r>
            <a:r>
              <a:rPr lang="en-US" sz="2000" dirty="0" smtClean="0"/>
              <a:t> 8 mm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5746" y="5040238"/>
            <a:ext cx="78733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Get 50ps resolution at best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It’s worse than resolution measured from considering 2 identical sensors (recall : we get 40ps there)</a:t>
            </a:r>
            <a:endParaRPr lang="en-US" dirty="0"/>
          </a:p>
        </p:txBody>
      </p:sp>
      <p:pic>
        <p:nvPicPr>
          <p:cNvPr id="4" name="Picture 3" descr="DeltaT_AfterAmpCorrection+PositionCorrecti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50195" y="1484897"/>
            <a:ext cx="2813191" cy="4121652"/>
          </a:xfrm>
          <a:prstGeom prst="rect">
            <a:avLst/>
          </a:prstGeom>
        </p:spPr>
      </p:pic>
      <p:pic>
        <p:nvPicPr>
          <p:cNvPr id="12" name="Picture 11" descr="DeltaT_AfterPositionCorrection+AmpCorrection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74786" y="1484897"/>
            <a:ext cx="2813190" cy="412165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95746" y="2618545"/>
            <a:ext cx="2301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Amplitude correction</a:t>
            </a:r>
          </a:p>
          <a:p>
            <a:r>
              <a:rPr lang="en-US" dirty="0"/>
              <a:t>t</a:t>
            </a:r>
            <a:r>
              <a:rPr lang="en-US" dirty="0" smtClean="0"/>
              <a:t>hen</a:t>
            </a:r>
          </a:p>
          <a:p>
            <a:r>
              <a:rPr lang="en-US" dirty="0" smtClean="0"/>
              <a:t>X/Y correction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184924" y="2549641"/>
            <a:ext cx="23015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X/Y correction</a:t>
            </a:r>
          </a:p>
          <a:p>
            <a:r>
              <a:rPr lang="en-US" dirty="0"/>
              <a:t>t</a:t>
            </a:r>
            <a:r>
              <a:rPr lang="en-US" dirty="0" smtClean="0"/>
              <a:t>hen</a:t>
            </a:r>
          </a:p>
          <a:p>
            <a:r>
              <a:rPr lang="en-US" dirty="0" smtClean="0"/>
              <a:t>Amplitude correction</a:t>
            </a:r>
          </a:p>
        </p:txBody>
      </p:sp>
    </p:spTree>
    <p:extLst>
      <p:ext uri="{BB962C8B-B14F-4D97-AF65-F5344CB8AC3E}">
        <p14:creationId xmlns:p14="http://schemas.microsoft.com/office/powerpoint/2010/main" val="482196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 Xie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007FB2-0B93-1440-B316-F7D077EA6BD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5965" y="8027"/>
            <a:ext cx="9048035" cy="912782"/>
          </a:xfrm>
        </p:spPr>
        <p:txBody>
          <a:bodyPr/>
          <a:lstStyle/>
          <a:p>
            <a:r>
              <a:rPr lang="en-US" b="1" dirty="0" smtClean="0"/>
              <a:t>Digitizer Resolution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9055" y="920809"/>
            <a:ext cx="877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 smtClean="0"/>
              <a:t>Use </a:t>
            </a:r>
            <a:r>
              <a:rPr lang="en-US" sz="2000" dirty="0" err="1" smtClean="0"/>
              <a:t>photek</a:t>
            </a:r>
            <a:r>
              <a:rPr lang="en-US" sz="2000" dirty="0" smtClean="0"/>
              <a:t> signal, split with a “T” and input to two channels in the same group of the digitizer</a:t>
            </a: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Get about 7-9ps resolution depending on the channel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534" y="2177008"/>
            <a:ext cx="5718886" cy="390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475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altech Identity Color Palette">
      <a:dk1>
        <a:sysClr val="windowText" lastClr="000000"/>
      </a:dk1>
      <a:lt1>
        <a:sysClr val="window" lastClr="FFFFFF"/>
      </a:lt1>
      <a:dk2>
        <a:srgbClr val="76777B"/>
      </a:dk2>
      <a:lt2>
        <a:srgbClr val="EEECE1"/>
      </a:lt2>
      <a:accent1>
        <a:srgbClr val="FF6E1E"/>
      </a:accent1>
      <a:accent2>
        <a:srgbClr val="C8C8C8"/>
      </a:accent2>
      <a:accent3>
        <a:srgbClr val="AAA99F"/>
      </a:accent3>
      <a:accent4>
        <a:srgbClr val="7A303F"/>
      </a:accent4>
      <a:accent5>
        <a:srgbClr val="00AFAB"/>
      </a:accent5>
      <a:accent6>
        <a:srgbClr val="849895"/>
      </a:accent6>
      <a:hlink>
        <a:srgbClr val="FF6E1E"/>
      </a:hlink>
      <a:folHlink>
        <a:srgbClr val="00A8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42217</TotalTime>
  <Words>723</Words>
  <Application>Microsoft Macintosh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1_Office Theme</vt:lpstr>
      <vt:lpstr>CERN Testbeam Results on BTL</vt:lpstr>
      <vt:lpstr>CERN Testbeam Results on BTL</vt:lpstr>
      <vt:lpstr>Reproduce NINO results</vt:lpstr>
      <vt:lpstr>Reproduce NINO results</vt:lpstr>
      <vt:lpstr>Reproduce NINO results</vt:lpstr>
      <vt:lpstr>Use Photek as Reference Timer</vt:lpstr>
      <vt:lpstr>Use Photek as Reference Timer</vt:lpstr>
      <vt:lpstr>Use Photek as Reference Timer</vt:lpstr>
      <vt:lpstr>Digitizer Resolution</vt:lpstr>
      <vt:lpstr>Time Stamp from Analog Pulse</vt:lpstr>
      <vt:lpstr>Time Stamp from Analog Pulse</vt:lpstr>
      <vt:lpstr>Time Stamp from Analog Pulse</vt:lpstr>
      <vt:lpstr>Time Stamp from Analog Pulse</vt:lpstr>
      <vt:lpstr>Sensor 6 Amplitude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Searches for New Physics Using the Razor Variables</dc:title>
  <dc:creator>Si Xie</dc:creator>
  <cp:lastModifiedBy>Si Xie</cp:lastModifiedBy>
  <cp:revision>328</cp:revision>
  <dcterms:created xsi:type="dcterms:W3CDTF">2015-09-15T01:25:36Z</dcterms:created>
  <dcterms:modified xsi:type="dcterms:W3CDTF">2017-06-30T21:56:07Z</dcterms:modified>
</cp:coreProperties>
</file>