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37"/>
  </p:notesMasterIdLst>
  <p:handoutMasterIdLst>
    <p:handoutMasterId r:id="rId38"/>
  </p:handoutMasterIdLst>
  <p:sldIdLst>
    <p:sldId id="486" r:id="rId2"/>
    <p:sldId id="496" r:id="rId3"/>
    <p:sldId id="525" r:id="rId4"/>
    <p:sldId id="526" r:id="rId5"/>
    <p:sldId id="522" r:id="rId6"/>
    <p:sldId id="524" r:id="rId7"/>
    <p:sldId id="523" r:id="rId8"/>
    <p:sldId id="527" r:id="rId9"/>
    <p:sldId id="528" r:id="rId10"/>
    <p:sldId id="529" r:id="rId11"/>
    <p:sldId id="508" r:id="rId12"/>
    <p:sldId id="505" r:id="rId13"/>
    <p:sldId id="502" r:id="rId14"/>
    <p:sldId id="499" r:id="rId15"/>
    <p:sldId id="501" r:id="rId16"/>
    <p:sldId id="500" r:id="rId17"/>
    <p:sldId id="503" r:id="rId18"/>
    <p:sldId id="517" r:id="rId19"/>
    <p:sldId id="504" r:id="rId20"/>
    <p:sldId id="507" r:id="rId21"/>
    <p:sldId id="509" r:id="rId22"/>
    <p:sldId id="512" r:id="rId23"/>
    <p:sldId id="506" r:id="rId24"/>
    <p:sldId id="513" r:id="rId25"/>
    <p:sldId id="510" r:id="rId26"/>
    <p:sldId id="514" r:id="rId27"/>
    <p:sldId id="511" r:id="rId28"/>
    <p:sldId id="515" r:id="rId29"/>
    <p:sldId id="474" r:id="rId30"/>
    <p:sldId id="518" r:id="rId31"/>
    <p:sldId id="519" r:id="rId32"/>
    <p:sldId id="520" r:id="rId33"/>
    <p:sldId id="521" r:id="rId34"/>
    <p:sldId id="516" r:id="rId35"/>
    <p:sldId id="28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a:srgbClr val="F957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737" autoAdjust="0"/>
  </p:normalViewPr>
  <p:slideViewPr>
    <p:cSldViewPr snapToGrid="0" snapToObjects="1">
      <p:cViewPr varScale="1">
        <p:scale>
          <a:sx n="108" d="100"/>
          <a:sy n="108" d="100"/>
        </p:scale>
        <p:origin x="-17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D4BBDD-AA49-F747-A53E-2766FAFD8A75}" type="datetimeFigureOut">
              <a:rPr lang="en-US" smtClean="0"/>
              <a:t>6/19/17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0550ED-DCE1-4949-BCCB-A0EFEB4A9EA2}" type="slidenum">
              <a:rPr lang="en-US" smtClean="0"/>
              <a:t>‹#›</a:t>
            </a:fld>
            <a:endParaRPr lang="en-US"/>
          </a:p>
        </p:txBody>
      </p:sp>
    </p:spTree>
    <p:extLst>
      <p:ext uri="{BB962C8B-B14F-4D97-AF65-F5344CB8AC3E}">
        <p14:creationId xmlns:p14="http://schemas.microsoft.com/office/powerpoint/2010/main" val="11437334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54861-1050-C141-B69E-FC2AAA27284B}" type="datetimeFigureOut">
              <a:rPr lang="en-US" smtClean="0"/>
              <a:t>6/19/17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A01CBB-5EC3-644A-9130-1BE36BC2F3C9}" type="slidenum">
              <a:rPr lang="en-US" smtClean="0"/>
              <a:t>‹#›</a:t>
            </a:fld>
            <a:endParaRPr lang="en-US"/>
          </a:p>
        </p:txBody>
      </p:sp>
    </p:spTree>
    <p:extLst>
      <p:ext uri="{BB962C8B-B14F-4D97-AF65-F5344CB8AC3E}">
        <p14:creationId xmlns:p14="http://schemas.microsoft.com/office/powerpoint/2010/main" val="7213778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64530" y="6356350"/>
            <a:ext cx="2133600" cy="365125"/>
          </a:xfrm>
          <a:prstGeom prst="rect">
            <a:avLst/>
          </a:prstGeom>
        </p:spPr>
        <p:txBody>
          <a:bodyPr/>
          <a:lstStyle>
            <a:lvl1pPr>
              <a:defRPr/>
            </a:lvl1pPr>
          </a:lstStyle>
          <a:p>
            <a:pPr>
              <a:defRPr/>
            </a:pPr>
            <a:fld id="{BE4B3899-3175-3D41-B33C-456863214F37}" type="datetime1">
              <a:rPr lang="en-US" smtClean="0"/>
              <a:t>6/19/17</a:t>
            </a:fld>
            <a:endParaRPr lang="en-US"/>
          </a:p>
        </p:txBody>
      </p:sp>
      <p:sp>
        <p:nvSpPr>
          <p:cNvPr id="5" name="Footer Placeholder 4"/>
          <p:cNvSpPr>
            <a:spLocks noGrp="1"/>
          </p:cNvSpPr>
          <p:nvPr>
            <p:ph type="ftr" sz="quarter" idx="11"/>
          </p:nvPr>
        </p:nvSpPr>
        <p:spPr>
          <a:xfrm>
            <a:off x="162226" y="6356350"/>
            <a:ext cx="2895600" cy="365125"/>
          </a:xfrm>
          <a:prstGeom prst="rect">
            <a:avLst/>
          </a:prstGeom>
        </p:spPr>
        <p:txBody>
          <a:bodyPr/>
          <a:lstStyle>
            <a:lvl1pPr>
              <a:defRPr/>
            </a:lvl1pPr>
          </a:lstStyle>
          <a:p>
            <a:pPr>
              <a:defRPr/>
            </a:pPr>
            <a:r>
              <a:rPr lang="en-US" smtClean="0"/>
              <a:t>Si Xie</a:t>
            </a:r>
            <a:endParaRPr lang="en-US"/>
          </a:p>
        </p:txBody>
      </p:sp>
      <p:sp>
        <p:nvSpPr>
          <p:cNvPr id="6" name="Slide Number Placeholder 5"/>
          <p:cNvSpPr>
            <a:spLocks noGrp="1"/>
          </p:cNvSpPr>
          <p:nvPr>
            <p:ph type="sldNum" sz="quarter" idx="12"/>
          </p:nvPr>
        </p:nvSpPr>
        <p:spPr>
          <a:xfrm>
            <a:off x="7424048" y="6356350"/>
            <a:ext cx="1513941" cy="365125"/>
          </a:xfrm>
          <a:prstGeom prst="rect">
            <a:avLst/>
          </a:prstGeom>
        </p:spPr>
        <p:txBody>
          <a:bodyPr/>
          <a:lstStyle>
            <a:lvl1pPr>
              <a:defRPr/>
            </a:lvl1pPr>
          </a:lstStyle>
          <a:p>
            <a:pPr>
              <a:defRPr/>
            </a:pPr>
            <a:fld id="{C249100C-E46F-1741-9046-9C10E26E9E1F}" type="slidenum">
              <a:rPr lang="en-US"/>
              <a:pPr>
                <a:defRPr/>
              </a:pPr>
              <a:t>‹#›</a:t>
            </a:fld>
            <a:endParaRPr lang="en-US"/>
          </a:p>
        </p:txBody>
      </p:sp>
    </p:spTree>
    <p:extLst>
      <p:ext uri="{BB962C8B-B14F-4D97-AF65-F5344CB8AC3E}">
        <p14:creationId xmlns:p14="http://schemas.microsoft.com/office/powerpoint/2010/main" val="212017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4EFA44A-9208-2149-ACF5-D8C21DE69071}" type="datetime1">
              <a:rPr lang="en-US" smtClean="0"/>
              <a:t>6/19/17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Si Xie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AC803D-01C2-3141-BF9F-21544A82DFB4}" type="slidenum">
              <a:rPr lang="en-US"/>
              <a:pPr>
                <a:defRPr/>
              </a:pPr>
              <a:t>‹#›</a:t>
            </a:fld>
            <a:endParaRPr lang="en-US"/>
          </a:p>
        </p:txBody>
      </p:sp>
    </p:spTree>
    <p:extLst>
      <p:ext uri="{BB962C8B-B14F-4D97-AF65-F5344CB8AC3E}">
        <p14:creationId xmlns:p14="http://schemas.microsoft.com/office/powerpoint/2010/main" val="279985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ACAFCCD-AE5C-5541-BC93-FA142B21D0D5}" type="datetime1">
              <a:rPr lang="en-US" smtClean="0"/>
              <a:t>6/19/17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Si Xie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B134554-C3D8-0E49-9E77-80598B4CBADE}" type="slidenum">
              <a:rPr lang="en-US"/>
              <a:pPr>
                <a:defRPr/>
              </a:pPr>
              <a:t>‹#›</a:t>
            </a:fld>
            <a:endParaRPr lang="en-US"/>
          </a:p>
        </p:txBody>
      </p:sp>
    </p:spTree>
    <p:extLst>
      <p:ext uri="{BB962C8B-B14F-4D97-AF65-F5344CB8AC3E}">
        <p14:creationId xmlns:p14="http://schemas.microsoft.com/office/powerpoint/2010/main" val="317537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112591" y="6356350"/>
            <a:ext cx="2133600" cy="365125"/>
          </a:xfrm>
          <a:prstGeom prst="rect">
            <a:avLst/>
          </a:prstGeom>
        </p:spPr>
        <p:txBody>
          <a:bodyPr/>
          <a:lstStyle>
            <a:lvl1pPr>
              <a:defRPr/>
            </a:lvl1pPr>
          </a:lstStyle>
          <a:p>
            <a:pPr>
              <a:defRPr/>
            </a:pPr>
            <a:fld id="{6432DC29-3E44-E345-9CEB-0FE6199565A6}" type="datetime1">
              <a:rPr lang="en-US" smtClean="0"/>
              <a:t>6/19/17</a:t>
            </a:fld>
            <a:endParaRPr lang="en-US" dirty="0"/>
          </a:p>
        </p:txBody>
      </p:sp>
      <p:sp>
        <p:nvSpPr>
          <p:cNvPr id="5" name="Footer Placeholder 4"/>
          <p:cNvSpPr>
            <a:spLocks noGrp="1"/>
          </p:cNvSpPr>
          <p:nvPr>
            <p:ph type="ftr" sz="quarter" idx="11"/>
          </p:nvPr>
        </p:nvSpPr>
        <p:spPr>
          <a:xfrm>
            <a:off x="95965" y="6356350"/>
            <a:ext cx="2895600" cy="365125"/>
          </a:xfrm>
          <a:prstGeom prst="rect">
            <a:avLst/>
          </a:prstGeom>
        </p:spPr>
        <p:txBody>
          <a:bodyPr/>
          <a:lstStyle>
            <a:lvl1pPr>
              <a:defRPr/>
            </a:lvl1pPr>
          </a:lstStyle>
          <a:p>
            <a:pPr>
              <a:defRPr/>
            </a:pPr>
            <a:r>
              <a:rPr lang="en-US" smtClean="0"/>
              <a:t>Si Xie</a:t>
            </a:r>
            <a:endParaRPr lang="en-US" dirty="0"/>
          </a:p>
        </p:txBody>
      </p:sp>
      <p:sp>
        <p:nvSpPr>
          <p:cNvPr id="6" name="Slide Number Placeholder 5"/>
          <p:cNvSpPr>
            <a:spLocks noGrp="1"/>
          </p:cNvSpPr>
          <p:nvPr>
            <p:ph type="sldNum" sz="quarter" idx="12"/>
          </p:nvPr>
        </p:nvSpPr>
        <p:spPr>
          <a:xfrm>
            <a:off x="7479869" y="6356350"/>
            <a:ext cx="1053426" cy="365125"/>
          </a:xfrm>
          <a:prstGeom prst="rect">
            <a:avLst/>
          </a:prstGeom>
        </p:spPr>
        <p:txBody>
          <a:bodyPr/>
          <a:lstStyle>
            <a:lvl1pPr>
              <a:defRPr/>
            </a:lvl1pPr>
          </a:lstStyle>
          <a:p>
            <a:pPr>
              <a:defRPr/>
            </a:pPr>
            <a:fld id="{ED007FB2-0B93-1440-B316-F7D077EA6BD9}" type="slidenum">
              <a:rPr lang="en-US"/>
              <a:pPr>
                <a:defRPr/>
              </a:pPr>
              <a:t>‹#›</a:t>
            </a:fld>
            <a:endParaRPr lang="en-US" dirty="0"/>
          </a:p>
        </p:txBody>
      </p:sp>
    </p:spTree>
    <p:extLst>
      <p:ext uri="{BB962C8B-B14F-4D97-AF65-F5344CB8AC3E}">
        <p14:creationId xmlns:p14="http://schemas.microsoft.com/office/powerpoint/2010/main" val="247793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DC26230-E154-5E47-B0AD-0E62C803227C}" type="datetime1">
              <a:rPr lang="en-US" smtClean="0"/>
              <a:t>6/19/17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Si Xie</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309ABE6-2591-534D-804A-AA2321DD1FDF}" type="slidenum">
              <a:rPr lang="en-US"/>
              <a:pPr>
                <a:defRPr/>
              </a:pPr>
              <a:t>‹#›</a:t>
            </a:fld>
            <a:endParaRPr lang="en-US"/>
          </a:p>
        </p:txBody>
      </p:sp>
    </p:spTree>
    <p:extLst>
      <p:ext uri="{BB962C8B-B14F-4D97-AF65-F5344CB8AC3E}">
        <p14:creationId xmlns:p14="http://schemas.microsoft.com/office/powerpoint/2010/main" val="830224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01152EB-E90C-274C-97C7-E81E56A0D754}" type="datetime1">
              <a:rPr lang="en-US" smtClean="0"/>
              <a:t>6/19/17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Si Xie</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E2FAF06-2ECC-0542-AEF2-0C72032D3865}" type="slidenum">
              <a:rPr lang="en-US"/>
              <a:pPr>
                <a:defRPr/>
              </a:pPr>
              <a:t>‹#›</a:t>
            </a:fld>
            <a:endParaRPr lang="en-US"/>
          </a:p>
        </p:txBody>
      </p:sp>
    </p:spTree>
    <p:extLst>
      <p:ext uri="{BB962C8B-B14F-4D97-AF65-F5344CB8AC3E}">
        <p14:creationId xmlns:p14="http://schemas.microsoft.com/office/powerpoint/2010/main" val="127277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2C43233-2EA5-4343-9E8A-4D80230B8354}" type="datetime1">
              <a:rPr lang="en-US" smtClean="0"/>
              <a:t>6/19/17</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Si Xie</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F42CEB2-ABCE-0C4D-9008-F1E2A5CADA67}" type="slidenum">
              <a:rPr lang="en-US"/>
              <a:pPr>
                <a:defRPr/>
              </a:pPr>
              <a:t>‹#›</a:t>
            </a:fld>
            <a:endParaRPr lang="en-US"/>
          </a:p>
        </p:txBody>
      </p:sp>
    </p:spTree>
    <p:extLst>
      <p:ext uri="{BB962C8B-B14F-4D97-AF65-F5344CB8AC3E}">
        <p14:creationId xmlns:p14="http://schemas.microsoft.com/office/powerpoint/2010/main" val="17773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960E46-5B5B-E94E-A6F0-0AE01716FF7A}" type="datetime1">
              <a:rPr lang="en-US" smtClean="0"/>
              <a:t>6/19/17</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Si Xie</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46B8B50-CD79-DC41-AC08-5CB27CEFC99F}" type="slidenum">
              <a:rPr lang="en-US"/>
              <a:pPr>
                <a:defRPr/>
              </a:pPr>
              <a:t>‹#›</a:t>
            </a:fld>
            <a:endParaRPr lang="en-US"/>
          </a:p>
        </p:txBody>
      </p:sp>
    </p:spTree>
    <p:extLst>
      <p:ext uri="{BB962C8B-B14F-4D97-AF65-F5344CB8AC3E}">
        <p14:creationId xmlns:p14="http://schemas.microsoft.com/office/powerpoint/2010/main" val="281715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CCB4D99-C6D3-0C42-BD80-A6ECE9C2B01B}" type="datetime1">
              <a:rPr lang="en-US" smtClean="0"/>
              <a:t>6/19/17</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Si Xie</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2F3C21-AC88-014D-8E4F-1842E2844B39}" type="slidenum">
              <a:rPr lang="en-US"/>
              <a:pPr>
                <a:defRPr/>
              </a:pPr>
              <a:t>‹#›</a:t>
            </a:fld>
            <a:endParaRPr lang="en-US"/>
          </a:p>
        </p:txBody>
      </p:sp>
    </p:spTree>
    <p:extLst>
      <p:ext uri="{BB962C8B-B14F-4D97-AF65-F5344CB8AC3E}">
        <p14:creationId xmlns:p14="http://schemas.microsoft.com/office/powerpoint/2010/main" val="214584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BEB0F99-A6A2-C041-80B6-63AF8C318CA9}" type="datetime1">
              <a:rPr lang="en-US" smtClean="0"/>
              <a:t>6/19/17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Si Xie</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E70C11-08F6-C245-996C-67C089C8904D}" type="slidenum">
              <a:rPr lang="en-US"/>
              <a:pPr>
                <a:defRPr/>
              </a:pPr>
              <a:t>‹#›</a:t>
            </a:fld>
            <a:endParaRPr lang="en-US"/>
          </a:p>
        </p:txBody>
      </p:sp>
    </p:spTree>
    <p:extLst>
      <p:ext uri="{BB962C8B-B14F-4D97-AF65-F5344CB8AC3E}">
        <p14:creationId xmlns:p14="http://schemas.microsoft.com/office/powerpoint/2010/main" val="380940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494FC1A-F01A-D44D-A361-5A0070DF0F51}" type="datetime1">
              <a:rPr lang="en-US" smtClean="0"/>
              <a:t>6/19/17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Si Xie</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C1AD24F-1CA9-1C40-A2AF-210F0E20D345}" type="slidenum">
              <a:rPr lang="en-US"/>
              <a:pPr>
                <a:defRPr/>
              </a:pPr>
              <a:t>‹#›</a:t>
            </a:fld>
            <a:endParaRPr lang="en-US"/>
          </a:p>
        </p:txBody>
      </p:sp>
    </p:spTree>
    <p:extLst>
      <p:ext uri="{BB962C8B-B14F-4D97-AF65-F5344CB8AC3E}">
        <p14:creationId xmlns:p14="http://schemas.microsoft.com/office/powerpoint/2010/main" val="23351405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11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213" y="482600"/>
            <a:ext cx="8514437" cy="1608156"/>
          </a:xfrm>
          <a:solidFill>
            <a:srgbClr val="E2E2E2"/>
          </a:solidFill>
          <a:ln w="38100">
            <a:solidFill>
              <a:schemeClr val="tx1"/>
            </a:solidFill>
          </a:ln>
        </p:spPr>
        <p:txBody>
          <a:bodyPr/>
          <a:lstStyle/>
          <a:p>
            <a:r>
              <a:rPr lang="en-US" b="1" dirty="0" smtClean="0">
                <a:solidFill>
                  <a:srgbClr val="F9571A"/>
                </a:solidFill>
              </a:rPr>
              <a:t>FNAL </a:t>
            </a:r>
            <a:r>
              <a:rPr lang="en-US" b="1" dirty="0" err="1" smtClean="0">
                <a:solidFill>
                  <a:srgbClr val="F9571A"/>
                </a:solidFill>
              </a:rPr>
              <a:t>Testbeam</a:t>
            </a:r>
            <a:r>
              <a:rPr lang="en-US" b="1" dirty="0" smtClean="0">
                <a:solidFill>
                  <a:srgbClr val="F9571A"/>
                </a:solidFill>
              </a:rPr>
              <a:t> Results on </a:t>
            </a:r>
            <a:r>
              <a:rPr lang="en-US" b="1" dirty="0" err="1" smtClean="0">
                <a:solidFill>
                  <a:srgbClr val="F9571A"/>
                </a:solidFill>
              </a:rPr>
              <a:t>LYSO+SiPM</a:t>
            </a:r>
            <a:endParaRPr lang="en-US" b="1" dirty="0">
              <a:solidFill>
                <a:srgbClr val="F9571A"/>
              </a:solidFill>
            </a:endParaRPr>
          </a:p>
        </p:txBody>
      </p:sp>
      <p:sp>
        <p:nvSpPr>
          <p:cNvPr id="5" name="Subtitle 2"/>
          <p:cNvSpPr txBox="1">
            <a:spLocks/>
          </p:cNvSpPr>
          <p:nvPr/>
        </p:nvSpPr>
        <p:spPr>
          <a:xfrm>
            <a:off x="504095" y="5753834"/>
            <a:ext cx="7891031" cy="616054"/>
          </a:xfrm>
          <a:prstGeom prst="rect">
            <a:avLst/>
          </a:prstGeom>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b="1" dirty="0" smtClean="0">
                <a:solidFill>
                  <a:schemeClr val="tx1"/>
                </a:solidFill>
              </a:rPr>
              <a:t>CMS Timing Meeting</a:t>
            </a:r>
          </a:p>
          <a:p>
            <a:r>
              <a:rPr lang="en-US" sz="2000" dirty="0" smtClean="0">
                <a:solidFill>
                  <a:schemeClr val="tx1"/>
                </a:solidFill>
              </a:rPr>
              <a:t>05/26/2016 </a:t>
            </a:r>
            <a:endParaRPr lang="en-US" sz="2000" dirty="0">
              <a:solidFill>
                <a:schemeClr val="tx1"/>
              </a:solidFill>
            </a:endParaRPr>
          </a:p>
        </p:txBody>
      </p:sp>
      <p:sp>
        <p:nvSpPr>
          <p:cNvPr id="7" name="TextShape 3"/>
          <p:cNvSpPr txBox="1"/>
          <p:nvPr/>
        </p:nvSpPr>
        <p:spPr>
          <a:xfrm>
            <a:off x="-464195" y="3687446"/>
            <a:ext cx="10080000" cy="261000"/>
          </a:xfrm>
          <a:prstGeom prst="rect">
            <a:avLst/>
          </a:prstGeom>
        </p:spPr>
        <p:txBody>
          <a:bodyPr lIns="90000" tIns="45000" rIns="90000" bIns="45000"/>
          <a:lstStyle/>
          <a:p>
            <a:pPr algn="ctr"/>
            <a:r>
              <a:rPr lang="en-US" sz="1600" dirty="0">
                <a:latin typeface="Arial"/>
                <a:ea typeface="Arial-Black"/>
              </a:rPr>
              <a:t>California Institute of Technology</a:t>
            </a:r>
            <a:endParaRPr sz="1600" dirty="0"/>
          </a:p>
        </p:txBody>
      </p:sp>
      <p:sp>
        <p:nvSpPr>
          <p:cNvPr id="8" name="TextShape 4"/>
          <p:cNvSpPr txBox="1"/>
          <p:nvPr/>
        </p:nvSpPr>
        <p:spPr>
          <a:xfrm>
            <a:off x="375213" y="3032056"/>
            <a:ext cx="8625949" cy="503282"/>
          </a:xfrm>
          <a:prstGeom prst="rect">
            <a:avLst/>
          </a:prstGeom>
        </p:spPr>
        <p:txBody>
          <a:bodyPr lIns="90000" tIns="45000" rIns="90000" bIns="45000"/>
          <a:lstStyle/>
          <a:p>
            <a:pPr algn="ctr"/>
            <a:r>
              <a:rPr lang="en-US" sz="2000" dirty="0" err="1" smtClean="0"/>
              <a:t>Adi</a:t>
            </a:r>
            <a:r>
              <a:rPr lang="en-US" sz="2000" dirty="0" smtClean="0"/>
              <a:t> </a:t>
            </a:r>
            <a:r>
              <a:rPr lang="en-US" sz="2000" dirty="0" err="1" smtClean="0"/>
              <a:t>Bornheim</a:t>
            </a:r>
            <a:r>
              <a:rPr lang="en-US" sz="2000" dirty="0" smtClean="0"/>
              <a:t>, Jay </a:t>
            </a:r>
            <a:r>
              <a:rPr lang="en-US" sz="2000" dirty="0" err="1" smtClean="0"/>
              <a:t>Lawhorn</a:t>
            </a:r>
            <a:r>
              <a:rPr lang="en-US" sz="2000" dirty="0" smtClean="0"/>
              <a:t>, </a:t>
            </a:r>
            <a:r>
              <a:rPr lang="en-US" sz="2000" dirty="0" err="1" smtClean="0"/>
              <a:t>Aashrita</a:t>
            </a:r>
            <a:r>
              <a:rPr lang="en-US" sz="2000" dirty="0" smtClean="0"/>
              <a:t> </a:t>
            </a:r>
            <a:r>
              <a:rPr lang="en-US" sz="2000" dirty="0" err="1" smtClean="0"/>
              <a:t>Mangu</a:t>
            </a:r>
            <a:r>
              <a:rPr lang="en-US" sz="2000" dirty="0" smtClean="0"/>
              <a:t>, </a:t>
            </a:r>
            <a:r>
              <a:rPr lang="en-US" sz="2000" dirty="0" err="1" smtClean="0"/>
              <a:t>Cristián</a:t>
            </a:r>
            <a:r>
              <a:rPr lang="en-US" sz="2000" dirty="0" smtClean="0"/>
              <a:t> </a:t>
            </a:r>
            <a:r>
              <a:rPr lang="en-US" sz="2000" dirty="0"/>
              <a:t>Peña, </a:t>
            </a:r>
            <a:r>
              <a:rPr lang="en-US" sz="2000" dirty="0" smtClean="0"/>
              <a:t>Maria </a:t>
            </a:r>
            <a:r>
              <a:rPr lang="en-US" sz="2000" dirty="0" err="1" smtClean="0"/>
              <a:t>Spiropulu</a:t>
            </a:r>
            <a:r>
              <a:rPr lang="en-US" sz="2000" dirty="0" smtClean="0"/>
              <a:t>, Si Xie, </a:t>
            </a:r>
            <a:r>
              <a:rPr lang="en-US" sz="2000" dirty="0" err="1" smtClean="0"/>
              <a:t>Zhicai</a:t>
            </a:r>
            <a:r>
              <a:rPr lang="en-US" sz="2000" dirty="0" smtClean="0"/>
              <a:t>, Zhang</a:t>
            </a:r>
            <a:endParaRPr sz="2000" dirty="0"/>
          </a:p>
        </p:txBody>
      </p:sp>
      <p:sp>
        <p:nvSpPr>
          <p:cNvPr id="10" name="TextShape 3"/>
          <p:cNvSpPr txBox="1"/>
          <p:nvPr/>
        </p:nvSpPr>
        <p:spPr>
          <a:xfrm>
            <a:off x="-531475" y="4421713"/>
            <a:ext cx="10080000" cy="261000"/>
          </a:xfrm>
          <a:prstGeom prst="rect">
            <a:avLst/>
          </a:prstGeom>
        </p:spPr>
        <p:txBody>
          <a:bodyPr lIns="90000" tIns="45000" rIns="90000" bIns="45000"/>
          <a:lstStyle/>
          <a:p>
            <a:pPr algn="ctr"/>
            <a:r>
              <a:rPr lang="en-US" sz="1600" dirty="0" smtClean="0">
                <a:latin typeface="Arial"/>
                <a:ea typeface="Arial-Black"/>
              </a:rPr>
              <a:t>FNAL</a:t>
            </a:r>
            <a:endParaRPr sz="1600" dirty="0"/>
          </a:p>
        </p:txBody>
      </p:sp>
      <p:sp>
        <p:nvSpPr>
          <p:cNvPr id="13" name="TextShape 4"/>
          <p:cNvSpPr txBox="1"/>
          <p:nvPr/>
        </p:nvSpPr>
        <p:spPr>
          <a:xfrm>
            <a:off x="125595" y="4095416"/>
            <a:ext cx="8990495" cy="503282"/>
          </a:xfrm>
          <a:prstGeom prst="rect">
            <a:avLst/>
          </a:prstGeom>
        </p:spPr>
        <p:txBody>
          <a:bodyPr lIns="90000" tIns="45000" rIns="90000" bIns="45000"/>
          <a:lstStyle/>
          <a:p>
            <a:pPr algn="ctr"/>
            <a:r>
              <a:rPr lang="en-US" sz="2000" dirty="0" err="1" smtClean="0"/>
              <a:t>Artur</a:t>
            </a:r>
            <a:r>
              <a:rPr lang="en-US" sz="2000" dirty="0" smtClean="0"/>
              <a:t> </a:t>
            </a:r>
            <a:r>
              <a:rPr lang="en-US" sz="2000" dirty="0" err="1" smtClean="0"/>
              <a:t>Apresyan</a:t>
            </a:r>
            <a:r>
              <a:rPr lang="en-US" sz="2000" dirty="0" smtClean="0"/>
              <a:t>, Sergey Los</a:t>
            </a:r>
            <a:endParaRPr sz="2000" dirty="0"/>
          </a:p>
        </p:txBody>
      </p:sp>
      <p:sp>
        <p:nvSpPr>
          <p:cNvPr id="14" name="TextShape 4"/>
          <p:cNvSpPr txBox="1"/>
          <p:nvPr/>
        </p:nvSpPr>
        <p:spPr>
          <a:xfrm>
            <a:off x="490802" y="4609009"/>
            <a:ext cx="7913617" cy="503282"/>
          </a:xfrm>
          <a:prstGeom prst="rect">
            <a:avLst/>
          </a:prstGeom>
        </p:spPr>
        <p:txBody>
          <a:bodyPr lIns="90000" tIns="45000" rIns="90000" bIns="45000"/>
          <a:lstStyle/>
          <a:p>
            <a:pPr algn="ctr"/>
            <a:endParaRPr sz="2400" dirty="0"/>
          </a:p>
        </p:txBody>
      </p:sp>
    </p:spTree>
    <p:extLst>
      <p:ext uri="{BB962C8B-B14F-4D97-AF65-F5344CB8AC3E}">
        <p14:creationId xmlns:p14="http://schemas.microsoft.com/office/powerpoint/2010/main" val="16813197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9</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Time resolution is about 450ps </a:t>
            </a:r>
            <a:endParaRPr lang="en-US" sz="2400" dirty="0" smtClean="0">
              <a:sym typeface="Wingdings"/>
            </a:endParaRPr>
          </a:p>
        </p:txBody>
      </p:sp>
      <p:sp>
        <p:nvSpPr>
          <p:cNvPr id="7" name="Title 6"/>
          <p:cNvSpPr>
            <a:spLocks noGrp="1"/>
          </p:cNvSpPr>
          <p:nvPr>
            <p:ph type="title"/>
          </p:nvPr>
        </p:nvSpPr>
        <p:spPr>
          <a:xfrm>
            <a:off x="95965" y="8027"/>
            <a:ext cx="9048035" cy="1143000"/>
          </a:xfrm>
        </p:spPr>
        <p:txBody>
          <a:bodyPr/>
          <a:lstStyle/>
          <a:p>
            <a:r>
              <a:rPr lang="en-US" b="1" dirty="0" smtClean="0"/>
              <a:t>MIP Timing</a:t>
            </a:r>
            <a:endParaRPr lang="en-US" b="1" dirty="0"/>
          </a:p>
        </p:txBody>
      </p:sp>
      <p:pic>
        <p:nvPicPr>
          <p:cNvPr id="3" name="Picture 2"/>
          <p:cNvPicPr>
            <a:picLocks noChangeAspect="1"/>
          </p:cNvPicPr>
          <p:nvPr/>
        </p:nvPicPr>
        <p:blipFill>
          <a:blip r:embed="rId2"/>
          <a:stretch>
            <a:fillRect/>
          </a:stretch>
        </p:blipFill>
        <p:spPr>
          <a:xfrm>
            <a:off x="106741" y="2234067"/>
            <a:ext cx="4362535" cy="3519112"/>
          </a:xfrm>
          <a:prstGeom prst="rect">
            <a:avLst/>
          </a:prstGeom>
        </p:spPr>
      </p:pic>
      <p:pic>
        <p:nvPicPr>
          <p:cNvPr id="4" name="Picture 3"/>
          <p:cNvPicPr>
            <a:picLocks noChangeAspect="1"/>
          </p:cNvPicPr>
          <p:nvPr/>
        </p:nvPicPr>
        <p:blipFill>
          <a:blip r:embed="rId3"/>
          <a:stretch>
            <a:fillRect/>
          </a:stretch>
        </p:blipFill>
        <p:spPr>
          <a:xfrm>
            <a:off x="4469276" y="2328134"/>
            <a:ext cx="4300141" cy="3425045"/>
          </a:xfrm>
          <a:prstGeom prst="rect">
            <a:avLst/>
          </a:prstGeom>
        </p:spPr>
      </p:pic>
    </p:spTree>
    <p:extLst>
      <p:ext uri="{BB962C8B-B14F-4D97-AF65-F5344CB8AC3E}">
        <p14:creationId xmlns:p14="http://schemas.microsoft.com/office/powerpoint/2010/main" val="28092467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err="1" smtClean="0"/>
              <a:t>CdTe</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10</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pic>
        <p:nvPicPr>
          <p:cNvPr id="9" name="Picture 8"/>
          <p:cNvPicPr>
            <a:picLocks noChangeAspect="1"/>
          </p:cNvPicPr>
          <p:nvPr/>
        </p:nvPicPr>
        <p:blipFill>
          <a:blip r:embed="rId2"/>
          <a:stretch>
            <a:fillRect/>
          </a:stretch>
        </p:blipFill>
        <p:spPr>
          <a:xfrm>
            <a:off x="233926" y="1687866"/>
            <a:ext cx="4337491" cy="3074749"/>
          </a:xfrm>
          <a:prstGeom prst="rect">
            <a:avLst/>
          </a:prstGeom>
        </p:spPr>
      </p:pic>
      <p:pic>
        <p:nvPicPr>
          <p:cNvPr id="10" name="Picture 9"/>
          <p:cNvPicPr>
            <a:picLocks noChangeAspect="1"/>
          </p:cNvPicPr>
          <p:nvPr/>
        </p:nvPicPr>
        <p:blipFill>
          <a:blip r:embed="rId3"/>
          <a:stretch>
            <a:fillRect/>
          </a:stretch>
        </p:blipFill>
        <p:spPr>
          <a:xfrm>
            <a:off x="4705089" y="1687866"/>
            <a:ext cx="4438911" cy="3116925"/>
          </a:xfrm>
          <a:prstGeom prst="rect">
            <a:avLst/>
          </a:prstGeom>
        </p:spPr>
      </p:pic>
      <p:sp>
        <p:nvSpPr>
          <p:cNvPr id="11" name="TextBox 10"/>
          <p:cNvSpPr txBox="1"/>
          <p:nvPr/>
        </p:nvSpPr>
        <p:spPr>
          <a:xfrm>
            <a:off x="3696305" y="5314271"/>
            <a:ext cx="1750224" cy="923330"/>
          </a:xfrm>
          <a:prstGeom prst="rect">
            <a:avLst/>
          </a:prstGeom>
          <a:noFill/>
        </p:spPr>
        <p:txBody>
          <a:bodyPr wrap="none" rtlCol="0">
            <a:spAutoFit/>
          </a:bodyPr>
          <a:lstStyle/>
          <a:p>
            <a:r>
              <a:rPr lang="en-US" dirty="0" smtClean="0"/>
              <a:t>Choose region:</a:t>
            </a:r>
          </a:p>
          <a:p>
            <a:r>
              <a:rPr lang="en-US" dirty="0" smtClean="0"/>
              <a:t>X: 12 </a:t>
            </a:r>
            <a:r>
              <a:rPr lang="mr-IN" dirty="0" smtClean="0"/>
              <a:t>–</a:t>
            </a:r>
            <a:r>
              <a:rPr lang="en-US" dirty="0" smtClean="0"/>
              <a:t> 19 mm</a:t>
            </a:r>
          </a:p>
          <a:p>
            <a:r>
              <a:rPr lang="en-US" dirty="0" smtClean="0"/>
              <a:t>Y: 16 </a:t>
            </a:r>
            <a:r>
              <a:rPr lang="mr-IN" dirty="0" smtClean="0"/>
              <a:t>–</a:t>
            </a:r>
            <a:r>
              <a:rPr lang="en-US" dirty="0" smtClean="0"/>
              <a:t> 23 mm</a:t>
            </a:r>
            <a:endParaRPr lang="en-US" dirty="0"/>
          </a:p>
        </p:txBody>
      </p:sp>
    </p:spTree>
    <p:extLst>
      <p:ext uri="{BB962C8B-B14F-4D97-AF65-F5344CB8AC3E}">
        <p14:creationId xmlns:p14="http://schemas.microsoft.com/office/powerpoint/2010/main" val="4054786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err="1" smtClean="0"/>
              <a:t>CdTe</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11</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sp>
        <p:nvSpPr>
          <p:cNvPr id="8" name="TextBox 7"/>
          <p:cNvSpPr txBox="1"/>
          <p:nvPr/>
        </p:nvSpPr>
        <p:spPr>
          <a:xfrm>
            <a:off x="2071916" y="2083442"/>
            <a:ext cx="1787863" cy="461665"/>
          </a:xfrm>
          <a:prstGeom prst="rect">
            <a:avLst/>
          </a:prstGeom>
          <a:noFill/>
        </p:spPr>
        <p:txBody>
          <a:bodyPr wrap="square" rtlCol="0">
            <a:spAutoFit/>
          </a:bodyPr>
          <a:lstStyle/>
          <a:p>
            <a:r>
              <a:rPr lang="en-US" sz="2400" dirty="0">
                <a:sym typeface="Wingdings"/>
              </a:rPr>
              <a:t>2</a:t>
            </a:r>
            <a:r>
              <a:rPr lang="en-US" sz="2400" dirty="0" smtClean="0">
                <a:sym typeface="Wingdings"/>
              </a:rPr>
              <a:t>X0 Lead</a:t>
            </a:r>
          </a:p>
        </p:txBody>
      </p:sp>
      <p:pic>
        <p:nvPicPr>
          <p:cNvPr id="9" name="Picture 8"/>
          <p:cNvPicPr>
            <a:picLocks noChangeAspect="1"/>
          </p:cNvPicPr>
          <p:nvPr/>
        </p:nvPicPr>
        <p:blipFill>
          <a:blip r:embed="rId2"/>
          <a:stretch>
            <a:fillRect/>
          </a:stretch>
        </p:blipFill>
        <p:spPr>
          <a:xfrm>
            <a:off x="106740" y="2838748"/>
            <a:ext cx="4237599" cy="3068982"/>
          </a:xfrm>
          <a:prstGeom prst="rect">
            <a:avLst/>
          </a:prstGeom>
        </p:spPr>
      </p:pic>
      <p:pic>
        <p:nvPicPr>
          <p:cNvPr id="10" name="Picture 9"/>
          <p:cNvPicPr>
            <a:picLocks noChangeAspect="1"/>
          </p:cNvPicPr>
          <p:nvPr/>
        </p:nvPicPr>
        <p:blipFill>
          <a:blip r:embed="rId3"/>
          <a:stretch>
            <a:fillRect/>
          </a:stretch>
        </p:blipFill>
        <p:spPr>
          <a:xfrm>
            <a:off x="4493150" y="2838748"/>
            <a:ext cx="4295784" cy="3160629"/>
          </a:xfrm>
          <a:prstGeom prst="rect">
            <a:avLst/>
          </a:prstGeom>
        </p:spPr>
      </p:pic>
    </p:spTree>
    <p:extLst>
      <p:ext uri="{BB962C8B-B14F-4D97-AF65-F5344CB8AC3E}">
        <p14:creationId xmlns:p14="http://schemas.microsoft.com/office/powerpoint/2010/main" val="32332627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err="1" smtClean="0"/>
              <a:t>CdTe</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12</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sp>
        <p:nvSpPr>
          <p:cNvPr id="8" name="TextBox 7"/>
          <p:cNvSpPr txBox="1"/>
          <p:nvPr/>
        </p:nvSpPr>
        <p:spPr>
          <a:xfrm>
            <a:off x="2071916" y="2083442"/>
            <a:ext cx="1787863" cy="461665"/>
          </a:xfrm>
          <a:prstGeom prst="rect">
            <a:avLst/>
          </a:prstGeom>
          <a:noFill/>
        </p:spPr>
        <p:txBody>
          <a:bodyPr wrap="square" rtlCol="0">
            <a:spAutoFit/>
          </a:bodyPr>
          <a:lstStyle/>
          <a:p>
            <a:r>
              <a:rPr lang="en-US" sz="2400" dirty="0" smtClean="0">
                <a:sym typeface="Wingdings"/>
              </a:rPr>
              <a:t>4X0 Lead</a:t>
            </a:r>
          </a:p>
        </p:txBody>
      </p:sp>
      <p:pic>
        <p:nvPicPr>
          <p:cNvPr id="3" name="Picture 2"/>
          <p:cNvPicPr>
            <a:picLocks noChangeAspect="1"/>
          </p:cNvPicPr>
          <p:nvPr/>
        </p:nvPicPr>
        <p:blipFill>
          <a:blip r:embed="rId2"/>
          <a:stretch>
            <a:fillRect/>
          </a:stretch>
        </p:blipFill>
        <p:spPr>
          <a:xfrm>
            <a:off x="95965" y="2999230"/>
            <a:ext cx="4444594" cy="2928474"/>
          </a:xfrm>
          <a:prstGeom prst="rect">
            <a:avLst/>
          </a:prstGeom>
        </p:spPr>
      </p:pic>
      <p:pic>
        <p:nvPicPr>
          <p:cNvPr id="4" name="Picture 3"/>
          <p:cNvPicPr>
            <a:picLocks noChangeAspect="1"/>
          </p:cNvPicPr>
          <p:nvPr/>
        </p:nvPicPr>
        <p:blipFill>
          <a:blip r:embed="rId3"/>
          <a:stretch>
            <a:fillRect/>
          </a:stretch>
        </p:blipFill>
        <p:spPr>
          <a:xfrm>
            <a:off x="4661811" y="2994717"/>
            <a:ext cx="4443042" cy="2932988"/>
          </a:xfrm>
          <a:prstGeom prst="rect">
            <a:avLst/>
          </a:prstGeom>
        </p:spPr>
      </p:pic>
    </p:spTree>
    <p:extLst>
      <p:ext uri="{BB962C8B-B14F-4D97-AF65-F5344CB8AC3E}">
        <p14:creationId xmlns:p14="http://schemas.microsoft.com/office/powerpoint/2010/main" val="42532583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err="1" smtClean="0"/>
              <a:t>CdTe</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13</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sp>
        <p:nvSpPr>
          <p:cNvPr id="8" name="TextBox 7"/>
          <p:cNvSpPr txBox="1"/>
          <p:nvPr/>
        </p:nvSpPr>
        <p:spPr>
          <a:xfrm>
            <a:off x="4211323" y="2083442"/>
            <a:ext cx="1937590" cy="461665"/>
          </a:xfrm>
          <a:prstGeom prst="rect">
            <a:avLst/>
          </a:prstGeom>
          <a:noFill/>
        </p:spPr>
        <p:txBody>
          <a:bodyPr wrap="square" rtlCol="0">
            <a:spAutoFit/>
          </a:bodyPr>
          <a:lstStyle/>
          <a:p>
            <a:r>
              <a:rPr lang="en-US" sz="2400" dirty="0" smtClean="0">
                <a:sym typeface="Wingdings"/>
              </a:rPr>
              <a:t>6X0 Lead</a:t>
            </a:r>
          </a:p>
        </p:txBody>
      </p:sp>
      <p:pic>
        <p:nvPicPr>
          <p:cNvPr id="3" name="Picture 2"/>
          <p:cNvPicPr>
            <a:picLocks noChangeAspect="1"/>
          </p:cNvPicPr>
          <p:nvPr/>
        </p:nvPicPr>
        <p:blipFill>
          <a:blip r:embed="rId2"/>
          <a:stretch>
            <a:fillRect/>
          </a:stretch>
        </p:blipFill>
        <p:spPr>
          <a:xfrm>
            <a:off x="334179" y="2545107"/>
            <a:ext cx="4423870" cy="3123399"/>
          </a:xfrm>
          <a:prstGeom prst="rect">
            <a:avLst/>
          </a:prstGeom>
        </p:spPr>
      </p:pic>
      <p:pic>
        <p:nvPicPr>
          <p:cNvPr id="4" name="Picture 3"/>
          <p:cNvPicPr>
            <a:picLocks noChangeAspect="1"/>
          </p:cNvPicPr>
          <p:nvPr/>
        </p:nvPicPr>
        <p:blipFill>
          <a:blip r:embed="rId3"/>
          <a:stretch>
            <a:fillRect/>
          </a:stretch>
        </p:blipFill>
        <p:spPr>
          <a:xfrm>
            <a:off x="4751898" y="2545107"/>
            <a:ext cx="4392102" cy="3123399"/>
          </a:xfrm>
          <a:prstGeom prst="rect">
            <a:avLst/>
          </a:prstGeom>
        </p:spPr>
      </p:pic>
    </p:spTree>
    <p:extLst>
      <p:ext uri="{BB962C8B-B14F-4D97-AF65-F5344CB8AC3E}">
        <p14:creationId xmlns:p14="http://schemas.microsoft.com/office/powerpoint/2010/main" val="16379570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err="1" smtClean="0"/>
              <a:t>CdTe</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14</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sp>
        <p:nvSpPr>
          <p:cNvPr id="8" name="TextBox 7"/>
          <p:cNvSpPr txBox="1"/>
          <p:nvPr/>
        </p:nvSpPr>
        <p:spPr>
          <a:xfrm>
            <a:off x="2188879" y="2083442"/>
            <a:ext cx="6148912" cy="461665"/>
          </a:xfrm>
          <a:prstGeom prst="rect">
            <a:avLst/>
          </a:prstGeom>
          <a:noFill/>
        </p:spPr>
        <p:txBody>
          <a:bodyPr wrap="square" rtlCol="0">
            <a:spAutoFit/>
          </a:bodyPr>
          <a:lstStyle/>
          <a:p>
            <a:r>
              <a:rPr lang="en-US" sz="2400" dirty="0" smtClean="0">
                <a:sym typeface="Wingdings"/>
              </a:rPr>
              <a:t>4.3X0 Tungsten + 6X0 Lead = 10.3 X0</a:t>
            </a:r>
          </a:p>
        </p:txBody>
      </p:sp>
      <p:pic>
        <p:nvPicPr>
          <p:cNvPr id="9" name="Picture 8"/>
          <p:cNvPicPr>
            <a:picLocks noChangeAspect="1"/>
          </p:cNvPicPr>
          <p:nvPr/>
        </p:nvPicPr>
        <p:blipFill>
          <a:blip r:embed="rId2"/>
          <a:stretch>
            <a:fillRect/>
          </a:stretch>
        </p:blipFill>
        <p:spPr>
          <a:xfrm>
            <a:off x="36268" y="2891096"/>
            <a:ext cx="4570487" cy="2890553"/>
          </a:xfrm>
          <a:prstGeom prst="rect">
            <a:avLst/>
          </a:prstGeom>
        </p:spPr>
      </p:pic>
      <p:pic>
        <p:nvPicPr>
          <p:cNvPr id="10" name="Picture 9"/>
          <p:cNvPicPr>
            <a:picLocks noChangeAspect="1"/>
          </p:cNvPicPr>
          <p:nvPr/>
        </p:nvPicPr>
        <p:blipFill>
          <a:blip r:embed="rId3"/>
          <a:stretch>
            <a:fillRect/>
          </a:stretch>
        </p:blipFill>
        <p:spPr>
          <a:xfrm>
            <a:off x="4606754" y="2891096"/>
            <a:ext cx="4537245" cy="2896568"/>
          </a:xfrm>
          <a:prstGeom prst="rect">
            <a:avLst/>
          </a:prstGeom>
        </p:spPr>
      </p:pic>
    </p:spTree>
    <p:extLst>
      <p:ext uri="{BB962C8B-B14F-4D97-AF65-F5344CB8AC3E}">
        <p14:creationId xmlns:p14="http://schemas.microsoft.com/office/powerpoint/2010/main" val="19365787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Silicon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15</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sp>
        <p:nvSpPr>
          <p:cNvPr id="11" name="TextBox 10"/>
          <p:cNvSpPr txBox="1"/>
          <p:nvPr/>
        </p:nvSpPr>
        <p:spPr>
          <a:xfrm>
            <a:off x="3003513" y="5839327"/>
            <a:ext cx="1916811" cy="923330"/>
          </a:xfrm>
          <a:prstGeom prst="rect">
            <a:avLst/>
          </a:prstGeom>
          <a:noFill/>
        </p:spPr>
        <p:txBody>
          <a:bodyPr wrap="none" rtlCol="0">
            <a:spAutoFit/>
          </a:bodyPr>
          <a:lstStyle/>
          <a:p>
            <a:r>
              <a:rPr lang="en-US" dirty="0" smtClean="0"/>
              <a:t>Choose region:</a:t>
            </a:r>
          </a:p>
          <a:p>
            <a:r>
              <a:rPr lang="en-US" dirty="0" smtClean="0"/>
              <a:t>X: 11.5 </a:t>
            </a:r>
            <a:r>
              <a:rPr lang="mr-IN" dirty="0" smtClean="0"/>
              <a:t>–</a:t>
            </a:r>
            <a:r>
              <a:rPr lang="en-US" dirty="0" smtClean="0"/>
              <a:t> 15 mm</a:t>
            </a:r>
          </a:p>
          <a:p>
            <a:r>
              <a:rPr lang="en-US" dirty="0" smtClean="0"/>
              <a:t>Y: 13 </a:t>
            </a:r>
            <a:r>
              <a:rPr lang="mr-IN" dirty="0" smtClean="0"/>
              <a:t>–</a:t>
            </a:r>
            <a:r>
              <a:rPr lang="en-US" dirty="0" smtClean="0"/>
              <a:t> 15 mm</a:t>
            </a:r>
            <a:endParaRPr lang="en-US" dirty="0"/>
          </a:p>
        </p:txBody>
      </p:sp>
      <p:pic>
        <p:nvPicPr>
          <p:cNvPr id="3" name="Picture 2"/>
          <p:cNvPicPr>
            <a:picLocks noChangeAspect="1"/>
          </p:cNvPicPr>
          <p:nvPr/>
        </p:nvPicPr>
        <p:blipFill>
          <a:blip r:embed="rId2"/>
          <a:stretch>
            <a:fillRect/>
          </a:stretch>
        </p:blipFill>
        <p:spPr>
          <a:xfrm>
            <a:off x="95965" y="2153762"/>
            <a:ext cx="4231665" cy="3001142"/>
          </a:xfrm>
          <a:prstGeom prst="rect">
            <a:avLst/>
          </a:prstGeom>
        </p:spPr>
      </p:pic>
      <p:pic>
        <p:nvPicPr>
          <p:cNvPr id="4" name="Picture 3"/>
          <p:cNvPicPr>
            <a:picLocks noChangeAspect="1"/>
          </p:cNvPicPr>
          <p:nvPr/>
        </p:nvPicPr>
        <p:blipFill>
          <a:blip r:embed="rId3"/>
          <a:stretch>
            <a:fillRect/>
          </a:stretch>
        </p:blipFill>
        <p:spPr>
          <a:xfrm>
            <a:off x="4920324" y="2153761"/>
            <a:ext cx="4223676" cy="2997807"/>
          </a:xfrm>
          <a:prstGeom prst="rect">
            <a:avLst/>
          </a:prstGeom>
        </p:spPr>
      </p:pic>
      <p:sp>
        <p:nvSpPr>
          <p:cNvPr id="12" name="TextBox 11"/>
          <p:cNvSpPr txBox="1"/>
          <p:nvPr/>
        </p:nvSpPr>
        <p:spPr>
          <a:xfrm>
            <a:off x="406651" y="5172850"/>
            <a:ext cx="7329616" cy="646331"/>
          </a:xfrm>
          <a:prstGeom prst="rect">
            <a:avLst/>
          </a:prstGeom>
          <a:noFill/>
        </p:spPr>
        <p:txBody>
          <a:bodyPr wrap="square" rtlCol="0">
            <a:spAutoFit/>
          </a:bodyPr>
          <a:lstStyle/>
          <a:p>
            <a:r>
              <a:rPr lang="en-US" dirty="0" smtClean="0"/>
              <a:t>Silicon and </a:t>
            </a:r>
            <a:r>
              <a:rPr lang="en-US" dirty="0" err="1" smtClean="0"/>
              <a:t>CdTe</a:t>
            </a:r>
            <a:r>
              <a:rPr lang="en-US" dirty="0" smtClean="0"/>
              <a:t> sensor were offset with respect to each other.</a:t>
            </a:r>
          </a:p>
          <a:p>
            <a:r>
              <a:rPr lang="en-US" dirty="0" smtClean="0"/>
              <a:t>Clearly we didn’t sample the center of the shower for the silicon case</a:t>
            </a:r>
            <a:endParaRPr lang="en-US" dirty="0"/>
          </a:p>
        </p:txBody>
      </p:sp>
    </p:spTree>
    <p:extLst>
      <p:ext uri="{BB962C8B-B14F-4D97-AF65-F5344CB8AC3E}">
        <p14:creationId xmlns:p14="http://schemas.microsoft.com/office/powerpoint/2010/main" val="13603583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Silicon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16</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sp>
        <p:nvSpPr>
          <p:cNvPr id="8" name="TextBox 7"/>
          <p:cNvSpPr txBox="1"/>
          <p:nvPr/>
        </p:nvSpPr>
        <p:spPr>
          <a:xfrm>
            <a:off x="4211323" y="2083442"/>
            <a:ext cx="1937590" cy="461665"/>
          </a:xfrm>
          <a:prstGeom prst="rect">
            <a:avLst/>
          </a:prstGeom>
          <a:noFill/>
        </p:spPr>
        <p:txBody>
          <a:bodyPr wrap="square" rtlCol="0">
            <a:spAutoFit/>
          </a:bodyPr>
          <a:lstStyle/>
          <a:p>
            <a:r>
              <a:rPr lang="en-US" sz="2400" dirty="0">
                <a:sym typeface="Wingdings"/>
              </a:rPr>
              <a:t>4</a:t>
            </a:r>
            <a:r>
              <a:rPr lang="en-US" sz="2400" dirty="0" smtClean="0">
                <a:sym typeface="Wingdings"/>
              </a:rPr>
              <a:t>X0 Lead</a:t>
            </a:r>
          </a:p>
        </p:txBody>
      </p:sp>
      <p:pic>
        <p:nvPicPr>
          <p:cNvPr id="4" name="Picture 3"/>
          <p:cNvPicPr>
            <a:picLocks noChangeAspect="1"/>
          </p:cNvPicPr>
          <p:nvPr/>
        </p:nvPicPr>
        <p:blipFill>
          <a:blip r:embed="rId2"/>
          <a:stretch>
            <a:fillRect/>
          </a:stretch>
        </p:blipFill>
        <p:spPr>
          <a:xfrm>
            <a:off x="107868" y="2729928"/>
            <a:ext cx="4368795" cy="3033257"/>
          </a:xfrm>
          <a:prstGeom prst="rect">
            <a:avLst/>
          </a:prstGeom>
        </p:spPr>
      </p:pic>
      <p:pic>
        <p:nvPicPr>
          <p:cNvPr id="10" name="Picture 9"/>
          <p:cNvPicPr>
            <a:picLocks noChangeAspect="1"/>
          </p:cNvPicPr>
          <p:nvPr/>
        </p:nvPicPr>
        <p:blipFill>
          <a:blip r:embed="rId3"/>
          <a:stretch>
            <a:fillRect/>
          </a:stretch>
        </p:blipFill>
        <p:spPr>
          <a:xfrm>
            <a:off x="4751378" y="2729927"/>
            <a:ext cx="4483696" cy="3033257"/>
          </a:xfrm>
          <a:prstGeom prst="rect">
            <a:avLst/>
          </a:prstGeom>
        </p:spPr>
      </p:pic>
    </p:spTree>
    <p:extLst>
      <p:ext uri="{BB962C8B-B14F-4D97-AF65-F5344CB8AC3E}">
        <p14:creationId xmlns:p14="http://schemas.microsoft.com/office/powerpoint/2010/main" val="23724303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Silicon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17</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sp>
        <p:nvSpPr>
          <p:cNvPr id="8" name="TextBox 7"/>
          <p:cNvSpPr txBox="1"/>
          <p:nvPr/>
        </p:nvSpPr>
        <p:spPr>
          <a:xfrm>
            <a:off x="4211323" y="2083442"/>
            <a:ext cx="1937590" cy="461665"/>
          </a:xfrm>
          <a:prstGeom prst="rect">
            <a:avLst/>
          </a:prstGeom>
          <a:noFill/>
        </p:spPr>
        <p:txBody>
          <a:bodyPr wrap="square" rtlCol="0">
            <a:spAutoFit/>
          </a:bodyPr>
          <a:lstStyle/>
          <a:p>
            <a:r>
              <a:rPr lang="en-US" sz="2400" dirty="0" smtClean="0">
                <a:sym typeface="Wingdings"/>
              </a:rPr>
              <a:t>6X0 Lead</a:t>
            </a:r>
          </a:p>
        </p:txBody>
      </p:sp>
      <p:pic>
        <p:nvPicPr>
          <p:cNvPr id="9" name="Picture 8"/>
          <p:cNvPicPr>
            <a:picLocks noChangeAspect="1"/>
          </p:cNvPicPr>
          <p:nvPr/>
        </p:nvPicPr>
        <p:blipFill>
          <a:blip r:embed="rId2"/>
          <a:stretch>
            <a:fillRect/>
          </a:stretch>
        </p:blipFill>
        <p:spPr>
          <a:xfrm>
            <a:off x="0" y="2828584"/>
            <a:ext cx="4571281" cy="3260966"/>
          </a:xfrm>
          <a:prstGeom prst="rect">
            <a:avLst/>
          </a:prstGeom>
        </p:spPr>
      </p:pic>
      <p:pic>
        <p:nvPicPr>
          <p:cNvPr id="3" name="Picture 2"/>
          <p:cNvPicPr>
            <a:picLocks noChangeAspect="1"/>
          </p:cNvPicPr>
          <p:nvPr/>
        </p:nvPicPr>
        <p:blipFill>
          <a:blip r:embed="rId3"/>
          <a:stretch>
            <a:fillRect/>
          </a:stretch>
        </p:blipFill>
        <p:spPr>
          <a:xfrm>
            <a:off x="4572920" y="2996115"/>
            <a:ext cx="4571080" cy="2987868"/>
          </a:xfrm>
          <a:prstGeom prst="rect">
            <a:avLst/>
          </a:prstGeom>
        </p:spPr>
      </p:pic>
    </p:spTree>
    <p:extLst>
      <p:ext uri="{BB962C8B-B14F-4D97-AF65-F5344CB8AC3E}">
        <p14:creationId xmlns:p14="http://schemas.microsoft.com/office/powerpoint/2010/main" val="2141866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Silicon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18</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sp>
        <p:nvSpPr>
          <p:cNvPr id="10" name="TextBox 9"/>
          <p:cNvSpPr txBox="1"/>
          <p:nvPr/>
        </p:nvSpPr>
        <p:spPr>
          <a:xfrm>
            <a:off x="2188879" y="2083442"/>
            <a:ext cx="6148912" cy="461665"/>
          </a:xfrm>
          <a:prstGeom prst="rect">
            <a:avLst/>
          </a:prstGeom>
          <a:noFill/>
        </p:spPr>
        <p:txBody>
          <a:bodyPr wrap="square" rtlCol="0">
            <a:spAutoFit/>
          </a:bodyPr>
          <a:lstStyle/>
          <a:p>
            <a:r>
              <a:rPr lang="en-US" sz="2400" dirty="0" smtClean="0">
                <a:sym typeface="Wingdings"/>
              </a:rPr>
              <a:t>4.3X0 Tungsten + 6X0 Lead = 10.3 X0</a:t>
            </a:r>
          </a:p>
        </p:txBody>
      </p:sp>
      <p:pic>
        <p:nvPicPr>
          <p:cNvPr id="4" name="Picture 3"/>
          <p:cNvPicPr>
            <a:picLocks noChangeAspect="1"/>
          </p:cNvPicPr>
          <p:nvPr/>
        </p:nvPicPr>
        <p:blipFill>
          <a:blip r:embed="rId2"/>
          <a:stretch>
            <a:fillRect/>
          </a:stretch>
        </p:blipFill>
        <p:spPr>
          <a:xfrm>
            <a:off x="-1" y="3058213"/>
            <a:ext cx="4479963" cy="2974654"/>
          </a:xfrm>
          <a:prstGeom prst="rect">
            <a:avLst/>
          </a:prstGeom>
        </p:spPr>
      </p:pic>
      <p:pic>
        <p:nvPicPr>
          <p:cNvPr id="11" name="Picture 10"/>
          <p:cNvPicPr>
            <a:picLocks noChangeAspect="1"/>
          </p:cNvPicPr>
          <p:nvPr/>
        </p:nvPicPr>
        <p:blipFill>
          <a:blip r:embed="rId3"/>
          <a:stretch>
            <a:fillRect/>
          </a:stretch>
        </p:blipFill>
        <p:spPr>
          <a:xfrm>
            <a:off x="4515430" y="3058213"/>
            <a:ext cx="4419053" cy="2974654"/>
          </a:xfrm>
          <a:prstGeom prst="rect">
            <a:avLst/>
          </a:prstGeom>
        </p:spPr>
      </p:pic>
    </p:spTree>
    <p:extLst>
      <p:ext uri="{BB962C8B-B14F-4D97-AF65-F5344CB8AC3E}">
        <p14:creationId xmlns:p14="http://schemas.microsoft.com/office/powerpoint/2010/main" val="17433337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213" y="482600"/>
            <a:ext cx="8514437" cy="1608156"/>
          </a:xfrm>
          <a:solidFill>
            <a:srgbClr val="E2E2E2"/>
          </a:solidFill>
          <a:ln w="38100">
            <a:solidFill>
              <a:schemeClr val="tx1"/>
            </a:solidFill>
          </a:ln>
        </p:spPr>
        <p:txBody>
          <a:bodyPr/>
          <a:lstStyle/>
          <a:p>
            <a:r>
              <a:rPr lang="en-US" b="1" dirty="0" smtClean="0">
                <a:solidFill>
                  <a:srgbClr val="F9571A"/>
                </a:solidFill>
              </a:rPr>
              <a:t>FNAL </a:t>
            </a:r>
            <a:r>
              <a:rPr lang="en-US" b="1" dirty="0" err="1" smtClean="0">
                <a:solidFill>
                  <a:srgbClr val="F9571A"/>
                </a:solidFill>
              </a:rPr>
              <a:t>Testbeam</a:t>
            </a:r>
            <a:r>
              <a:rPr lang="en-US" b="1" dirty="0" smtClean="0">
                <a:solidFill>
                  <a:srgbClr val="F9571A"/>
                </a:solidFill>
              </a:rPr>
              <a:t> Results on </a:t>
            </a:r>
            <a:r>
              <a:rPr lang="en-US" b="1" dirty="0" err="1" smtClean="0">
                <a:solidFill>
                  <a:srgbClr val="F9571A"/>
                </a:solidFill>
              </a:rPr>
              <a:t>LYSO+SiPM</a:t>
            </a:r>
            <a:endParaRPr lang="en-US" b="1" dirty="0">
              <a:solidFill>
                <a:srgbClr val="F9571A"/>
              </a:solidFill>
            </a:endParaRPr>
          </a:p>
        </p:txBody>
      </p:sp>
      <p:sp>
        <p:nvSpPr>
          <p:cNvPr id="5" name="Subtitle 2"/>
          <p:cNvSpPr txBox="1">
            <a:spLocks/>
          </p:cNvSpPr>
          <p:nvPr/>
        </p:nvSpPr>
        <p:spPr>
          <a:xfrm>
            <a:off x="504095" y="5753834"/>
            <a:ext cx="7891031" cy="616054"/>
          </a:xfrm>
          <a:prstGeom prst="rect">
            <a:avLst/>
          </a:prstGeom>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b="1" dirty="0" smtClean="0">
                <a:solidFill>
                  <a:schemeClr val="tx1"/>
                </a:solidFill>
              </a:rPr>
              <a:t>CMS Timing Meeting</a:t>
            </a:r>
          </a:p>
          <a:p>
            <a:r>
              <a:rPr lang="en-US" sz="2000" dirty="0" smtClean="0">
                <a:solidFill>
                  <a:schemeClr val="tx1"/>
                </a:solidFill>
              </a:rPr>
              <a:t>05/26/2016 </a:t>
            </a:r>
            <a:endParaRPr lang="en-US" sz="2000" dirty="0">
              <a:solidFill>
                <a:schemeClr val="tx1"/>
              </a:solidFill>
            </a:endParaRPr>
          </a:p>
        </p:txBody>
      </p:sp>
      <p:sp>
        <p:nvSpPr>
          <p:cNvPr id="7" name="TextShape 3"/>
          <p:cNvSpPr txBox="1"/>
          <p:nvPr/>
        </p:nvSpPr>
        <p:spPr>
          <a:xfrm>
            <a:off x="-464195" y="3687446"/>
            <a:ext cx="10080000" cy="261000"/>
          </a:xfrm>
          <a:prstGeom prst="rect">
            <a:avLst/>
          </a:prstGeom>
        </p:spPr>
        <p:txBody>
          <a:bodyPr lIns="90000" tIns="45000" rIns="90000" bIns="45000"/>
          <a:lstStyle/>
          <a:p>
            <a:pPr algn="ctr"/>
            <a:r>
              <a:rPr lang="en-US" sz="1600" dirty="0">
                <a:latin typeface="Arial"/>
                <a:ea typeface="Arial-Black"/>
              </a:rPr>
              <a:t>California Institute of Technology</a:t>
            </a:r>
            <a:endParaRPr sz="1600" dirty="0"/>
          </a:p>
        </p:txBody>
      </p:sp>
      <p:sp>
        <p:nvSpPr>
          <p:cNvPr id="8" name="TextShape 4"/>
          <p:cNvSpPr txBox="1"/>
          <p:nvPr/>
        </p:nvSpPr>
        <p:spPr>
          <a:xfrm>
            <a:off x="375213" y="3032056"/>
            <a:ext cx="8625949" cy="503282"/>
          </a:xfrm>
          <a:prstGeom prst="rect">
            <a:avLst/>
          </a:prstGeom>
        </p:spPr>
        <p:txBody>
          <a:bodyPr lIns="90000" tIns="45000" rIns="90000" bIns="45000"/>
          <a:lstStyle/>
          <a:p>
            <a:pPr algn="ctr"/>
            <a:r>
              <a:rPr lang="en-US" sz="2000" dirty="0" err="1" smtClean="0"/>
              <a:t>Adi</a:t>
            </a:r>
            <a:r>
              <a:rPr lang="en-US" sz="2000" dirty="0" smtClean="0"/>
              <a:t> </a:t>
            </a:r>
            <a:r>
              <a:rPr lang="en-US" sz="2000" dirty="0" err="1" smtClean="0"/>
              <a:t>Bornheim</a:t>
            </a:r>
            <a:r>
              <a:rPr lang="en-US" sz="2000" dirty="0" smtClean="0"/>
              <a:t>, Jay </a:t>
            </a:r>
            <a:r>
              <a:rPr lang="en-US" sz="2000" dirty="0" err="1" smtClean="0"/>
              <a:t>Lawhorn</a:t>
            </a:r>
            <a:r>
              <a:rPr lang="en-US" sz="2000" dirty="0" smtClean="0"/>
              <a:t>, </a:t>
            </a:r>
            <a:r>
              <a:rPr lang="en-US" sz="2000" dirty="0" err="1" smtClean="0"/>
              <a:t>Aashrita</a:t>
            </a:r>
            <a:r>
              <a:rPr lang="en-US" sz="2000" dirty="0" smtClean="0"/>
              <a:t> </a:t>
            </a:r>
            <a:r>
              <a:rPr lang="en-US" sz="2000" dirty="0" err="1" smtClean="0"/>
              <a:t>Mangu</a:t>
            </a:r>
            <a:r>
              <a:rPr lang="en-US" sz="2000" dirty="0" smtClean="0"/>
              <a:t>, </a:t>
            </a:r>
            <a:r>
              <a:rPr lang="en-US" sz="2000" dirty="0" err="1" smtClean="0"/>
              <a:t>Cristián</a:t>
            </a:r>
            <a:r>
              <a:rPr lang="en-US" sz="2000" dirty="0" smtClean="0"/>
              <a:t> </a:t>
            </a:r>
            <a:r>
              <a:rPr lang="en-US" sz="2000" dirty="0"/>
              <a:t>Peña, </a:t>
            </a:r>
            <a:r>
              <a:rPr lang="en-US" sz="2000" dirty="0" smtClean="0"/>
              <a:t>Maria </a:t>
            </a:r>
            <a:r>
              <a:rPr lang="en-US" sz="2000" dirty="0" err="1" smtClean="0"/>
              <a:t>Spiropulu</a:t>
            </a:r>
            <a:r>
              <a:rPr lang="en-US" sz="2000" dirty="0" smtClean="0"/>
              <a:t>, Si Xie, </a:t>
            </a:r>
            <a:r>
              <a:rPr lang="en-US" sz="2000" dirty="0" err="1" smtClean="0"/>
              <a:t>Zhicai</a:t>
            </a:r>
            <a:r>
              <a:rPr lang="en-US" sz="2000" dirty="0" smtClean="0"/>
              <a:t>, Zhang</a:t>
            </a:r>
            <a:endParaRPr sz="2000" dirty="0"/>
          </a:p>
        </p:txBody>
      </p:sp>
      <p:sp>
        <p:nvSpPr>
          <p:cNvPr id="10" name="TextShape 3"/>
          <p:cNvSpPr txBox="1"/>
          <p:nvPr/>
        </p:nvSpPr>
        <p:spPr>
          <a:xfrm>
            <a:off x="-531475" y="4421713"/>
            <a:ext cx="10080000" cy="261000"/>
          </a:xfrm>
          <a:prstGeom prst="rect">
            <a:avLst/>
          </a:prstGeom>
        </p:spPr>
        <p:txBody>
          <a:bodyPr lIns="90000" tIns="45000" rIns="90000" bIns="45000"/>
          <a:lstStyle/>
          <a:p>
            <a:pPr algn="ctr"/>
            <a:r>
              <a:rPr lang="en-US" sz="1600" dirty="0" smtClean="0">
                <a:latin typeface="Arial"/>
                <a:ea typeface="Arial-Black"/>
              </a:rPr>
              <a:t>FNAL</a:t>
            </a:r>
            <a:endParaRPr sz="1600" dirty="0"/>
          </a:p>
        </p:txBody>
      </p:sp>
      <p:sp>
        <p:nvSpPr>
          <p:cNvPr id="13" name="TextShape 4"/>
          <p:cNvSpPr txBox="1"/>
          <p:nvPr/>
        </p:nvSpPr>
        <p:spPr>
          <a:xfrm>
            <a:off x="125595" y="4095416"/>
            <a:ext cx="8990495" cy="503282"/>
          </a:xfrm>
          <a:prstGeom prst="rect">
            <a:avLst/>
          </a:prstGeom>
        </p:spPr>
        <p:txBody>
          <a:bodyPr lIns="90000" tIns="45000" rIns="90000" bIns="45000"/>
          <a:lstStyle/>
          <a:p>
            <a:pPr algn="ctr"/>
            <a:r>
              <a:rPr lang="en-US" sz="2000" dirty="0" err="1" smtClean="0"/>
              <a:t>Artur</a:t>
            </a:r>
            <a:r>
              <a:rPr lang="en-US" sz="2000" dirty="0" smtClean="0"/>
              <a:t> </a:t>
            </a:r>
            <a:r>
              <a:rPr lang="en-US" sz="2000" dirty="0" err="1" smtClean="0"/>
              <a:t>Apresyan</a:t>
            </a:r>
            <a:r>
              <a:rPr lang="en-US" sz="2000" dirty="0" smtClean="0"/>
              <a:t>, Sergey Los</a:t>
            </a:r>
            <a:endParaRPr sz="2000" dirty="0"/>
          </a:p>
        </p:txBody>
      </p:sp>
      <p:sp>
        <p:nvSpPr>
          <p:cNvPr id="14" name="TextShape 4"/>
          <p:cNvSpPr txBox="1"/>
          <p:nvPr/>
        </p:nvSpPr>
        <p:spPr>
          <a:xfrm>
            <a:off x="490802" y="4609009"/>
            <a:ext cx="7913617" cy="503282"/>
          </a:xfrm>
          <a:prstGeom prst="rect">
            <a:avLst/>
          </a:prstGeom>
        </p:spPr>
        <p:txBody>
          <a:bodyPr lIns="90000" tIns="45000" rIns="90000" bIns="45000"/>
          <a:lstStyle/>
          <a:p>
            <a:pPr algn="ctr"/>
            <a:endParaRPr sz="2400" dirty="0"/>
          </a:p>
        </p:txBody>
      </p:sp>
    </p:spTree>
    <p:extLst>
      <p:ext uri="{BB962C8B-B14F-4D97-AF65-F5344CB8AC3E}">
        <p14:creationId xmlns:p14="http://schemas.microsoft.com/office/powerpoint/2010/main" val="2797197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19</a:t>
            </a:fld>
            <a:endParaRPr lang="en-US" dirty="0"/>
          </a:p>
        </p:txBody>
      </p:sp>
      <p:sp>
        <p:nvSpPr>
          <p:cNvPr id="9" name="TextBox 8"/>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a:t>
            </a:r>
            <a:r>
              <a:rPr lang="en-US" sz="2400" dirty="0" err="1" smtClean="0">
                <a:sym typeface="Wingdings"/>
              </a:rPr>
              <a:t>CdTe</a:t>
            </a:r>
            <a:r>
              <a:rPr lang="en-US" sz="2400" dirty="0" smtClean="0">
                <a:sym typeface="Wingdings"/>
              </a:rPr>
              <a:t> | 5-7mm Air gap | Silicon Pad</a:t>
            </a:r>
          </a:p>
        </p:txBody>
      </p:sp>
    </p:spTree>
    <p:extLst>
      <p:ext uri="{BB962C8B-B14F-4D97-AF65-F5344CB8AC3E}">
        <p14:creationId xmlns:p14="http://schemas.microsoft.com/office/powerpoint/2010/main" val="28301659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err="1" smtClean="0"/>
              <a:t>CdTe</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20</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sp>
        <p:nvSpPr>
          <p:cNvPr id="11" name="TextBox 10"/>
          <p:cNvSpPr txBox="1"/>
          <p:nvPr/>
        </p:nvSpPr>
        <p:spPr>
          <a:xfrm>
            <a:off x="2292749" y="5330982"/>
            <a:ext cx="1750224" cy="923330"/>
          </a:xfrm>
          <a:prstGeom prst="rect">
            <a:avLst/>
          </a:prstGeom>
          <a:noFill/>
        </p:spPr>
        <p:txBody>
          <a:bodyPr wrap="none" rtlCol="0">
            <a:spAutoFit/>
          </a:bodyPr>
          <a:lstStyle/>
          <a:p>
            <a:r>
              <a:rPr lang="en-US" dirty="0" smtClean="0"/>
              <a:t>Choose region:</a:t>
            </a:r>
          </a:p>
          <a:p>
            <a:r>
              <a:rPr lang="en-US" dirty="0" smtClean="0"/>
              <a:t>X: 14 </a:t>
            </a:r>
            <a:r>
              <a:rPr lang="mr-IN" dirty="0" smtClean="0"/>
              <a:t>–</a:t>
            </a:r>
            <a:r>
              <a:rPr lang="en-US" dirty="0" smtClean="0"/>
              <a:t> 20 mm</a:t>
            </a:r>
          </a:p>
          <a:p>
            <a:r>
              <a:rPr lang="en-US" dirty="0" smtClean="0"/>
              <a:t>Y: 24 </a:t>
            </a:r>
            <a:r>
              <a:rPr lang="mr-IN" dirty="0" smtClean="0"/>
              <a:t>–</a:t>
            </a:r>
            <a:r>
              <a:rPr lang="en-US" dirty="0" smtClean="0"/>
              <a:t> 26 mm</a:t>
            </a:r>
            <a:endParaRPr lang="en-US" dirty="0"/>
          </a:p>
        </p:txBody>
      </p:sp>
      <p:pic>
        <p:nvPicPr>
          <p:cNvPr id="3" name="Picture 2"/>
          <p:cNvPicPr>
            <a:picLocks noChangeAspect="1"/>
          </p:cNvPicPr>
          <p:nvPr/>
        </p:nvPicPr>
        <p:blipFill>
          <a:blip r:embed="rId2"/>
          <a:stretch>
            <a:fillRect/>
          </a:stretch>
        </p:blipFill>
        <p:spPr>
          <a:xfrm>
            <a:off x="156263" y="1721290"/>
            <a:ext cx="4179601" cy="3342308"/>
          </a:xfrm>
          <a:prstGeom prst="rect">
            <a:avLst/>
          </a:prstGeom>
        </p:spPr>
      </p:pic>
      <p:pic>
        <p:nvPicPr>
          <p:cNvPr id="4" name="Picture 3"/>
          <p:cNvPicPr>
            <a:picLocks noChangeAspect="1"/>
          </p:cNvPicPr>
          <p:nvPr/>
        </p:nvPicPr>
        <p:blipFill>
          <a:blip r:embed="rId3"/>
          <a:stretch>
            <a:fillRect/>
          </a:stretch>
        </p:blipFill>
        <p:spPr>
          <a:xfrm>
            <a:off x="4808621" y="1721291"/>
            <a:ext cx="4109395" cy="3342308"/>
          </a:xfrm>
          <a:prstGeom prst="rect">
            <a:avLst/>
          </a:prstGeom>
        </p:spPr>
      </p:pic>
      <p:sp>
        <p:nvSpPr>
          <p:cNvPr id="8" name="TextBox 7"/>
          <p:cNvSpPr txBox="1"/>
          <p:nvPr/>
        </p:nvSpPr>
        <p:spPr>
          <a:xfrm>
            <a:off x="5055248" y="5346016"/>
            <a:ext cx="3328080" cy="923330"/>
          </a:xfrm>
          <a:prstGeom prst="rect">
            <a:avLst/>
          </a:prstGeom>
          <a:noFill/>
        </p:spPr>
        <p:txBody>
          <a:bodyPr wrap="square" rtlCol="0">
            <a:spAutoFit/>
          </a:bodyPr>
          <a:lstStyle/>
          <a:p>
            <a:r>
              <a:rPr lang="en-US" dirty="0" smtClean="0"/>
              <a:t>Alignment is off-center in Y</a:t>
            </a:r>
          </a:p>
          <a:p>
            <a:r>
              <a:rPr lang="en-US" dirty="0" smtClean="0"/>
              <a:t>But it’s maybe enough to get some of the center region</a:t>
            </a:r>
            <a:endParaRPr lang="en-US" dirty="0"/>
          </a:p>
        </p:txBody>
      </p:sp>
    </p:spTree>
    <p:extLst>
      <p:ext uri="{BB962C8B-B14F-4D97-AF65-F5344CB8AC3E}">
        <p14:creationId xmlns:p14="http://schemas.microsoft.com/office/powerpoint/2010/main" val="18189879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err="1" smtClean="0"/>
              <a:t>CdTe</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21</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a:t>
            </a:r>
            <a:r>
              <a:rPr lang="en-US" sz="2400" dirty="0" err="1" smtClean="0">
                <a:sym typeface="Wingdings"/>
              </a:rPr>
              <a:t>CdTe</a:t>
            </a:r>
            <a:r>
              <a:rPr lang="en-US" sz="2400" dirty="0" smtClean="0">
                <a:sym typeface="Wingdings"/>
              </a:rPr>
              <a:t> | 5-7mm Air gap | Silicon Pad</a:t>
            </a:r>
          </a:p>
        </p:txBody>
      </p:sp>
      <p:sp>
        <p:nvSpPr>
          <p:cNvPr id="8" name="TextBox 7"/>
          <p:cNvSpPr txBox="1"/>
          <p:nvPr/>
        </p:nvSpPr>
        <p:spPr>
          <a:xfrm>
            <a:off x="4211323" y="2083442"/>
            <a:ext cx="1937590" cy="461665"/>
          </a:xfrm>
          <a:prstGeom prst="rect">
            <a:avLst/>
          </a:prstGeom>
          <a:noFill/>
        </p:spPr>
        <p:txBody>
          <a:bodyPr wrap="square" rtlCol="0">
            <a:spAutoFit/>
          </a:bodyPr>
          <a:lstStyle/>
          <a:p>
            <a:r>
              <a:rPr lang="en-US" sz="2400" dirty="0">
                <a:sym typeface="Wingdings"/>
              </a:rPr>
              <a:t>4</a:t>
            </a:r>
            <a:r>
              <a:rPr lang="en-US" sz="2400" dirty="0" smtClean="0">
                <a:sym typeface="Wingdings"/>
              </a:rPr>
              <a:t>X0 Lead</a:t>
            </a:r>
          </a:p>
        </p:txBody>
      </p:sp>
      <p:pic>
        <p:nvPicPr>
          <p:cNvPr id="3" name="Picture 2"/>
          <p:cNvPicPr>
            <a:picLocks noChangeAspect="1"/>
          </p:cNvPicPr>
          <p:nvPr/>
        </p:nvPicPr>
        <p:blipFill>
          <a:blip r:embed="rId2"/>
          <a:stretch>
            <a:fillRect/>
          </a:stretch>
        </p:blipFill>
        <p:spPr>
          <a:xfrm>
            <a:off x="0" y="2715980"/>
            <a:ext cx="4647517" cy="3243639"/>
          </a:xfrm>
          <a:prstGeom prst="rect">
            <a:avLst/>
          </a:prstGeom>
        </p:spPr>
      </p:pic>
      <p:pic>
        <p:nvPicPr>
          <p:cNvPr id="4" name="Picture 3"/>
          <p:cNvPicPr>
            <a:picLocks noChangeAspect="1"/>
          </p:cNvPicPr>
          <p:nvPr/>
        </p:nvPicPr>
        <p:blipFill>
          <a:blip r:embed="rId3"/>
          <a:stretch>
            <a:fillRect/>
          </a:stretch>
        </p:blipFill>
        <p:spPr>
          <a:xfrm>
            <a:off x="4647517" y="2883654"/>
            <a:ext cx="4496483" cy="3075966"/>
          </a:xfrm>
          <a:prstGeom prst="rect">
            <a:avLst/>
          </a:prstGeom>
        </p:spPr>
      </p:pic>
    </p:spTree>
    <p:extLst>
      <p:ext uri="{BB962C8B-B14F-4D97-AF65-F5344CB8AC3E}">
        <p14:creationId xmlns:p14="http://schemas.microsoft.com/office/powerpoint/2010/main" val="36052295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err="1" smtClean="0"/>
              <a:t>CdTe</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22</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a:t>
            </a:r>
            <a:r>
              <a:rPr lang="en-US" sz="2400" dirty="0" err="1" smtClean="0">
                <a:sym typeface="Wingdings"/>
              </a:rPr>
              <a:t>CdTe</a:t>
            </a:r>
            <a:r>
              <a:rPr lang="en-US" sz="2400" dirty="0" smtClean="0">
                <a:sym typeface="Wingdings"/>
              </a:rPr>
              <a:t> | 5-7mm Air gap | Silicon Pad</a:t>
            </a:r>
          </a:p>
        </p:txBody>
      </p:sp>
      <p:sp>
        <p:nvSpPr>
          <p:cNvPr id="8" name="TextBox 7"/>
          <p:cNvSpPr txBox="1"/>
          <p:nvPr/>
        </p:nvSpPr>
        <p:spPr>
          <a:xfrm>
            <a:off x="4211323" y="2083442"/>
            <a:ext cx="1937590" cy="461665"/>
          </a:xfrm>
          <a:prstGeom prst="rect">
            <a:avLst/>
          </a:prstGeom>
          <a:noFill/>
        </p:spPr>
        <p:txBody>
          <a:bodyPr wrap="square" rtlCol="0">
            <a:spAutoFit/>
          </a:bodyPr>
          <a:lstStyle/>
          <a:p>
            <a:r>
              <a:rPr lang="en-US" sz="2400" dirty="0" smtClean="0">
                <a:sym typeface="Wingdings"/>
              </a:rPr>
              <a:t>6X0 Lead</a:t>
            </a:r>
          </a:p>
        </p:txBody>
      </p:sp>
      <p:pic>
        <p:nvPicPr>
          <p:cNvPr id="9" name="Picture 8"/>
          <p:cNvPicPr>
            <a:picLocks noChangeAspect="1"/>
          </p:cNvPicPr>
          <p:nvPr/>
        </p:nvPicPr>
        <p:blipFill>
          <a:blip r:embed="rId2"/>
          <a:stretch>
            <a:fillRect/>
          </a:stretch>
        </p:blipFill>
        <p:spPr>
          <a:xfrm>
            <a:off x="106741" y="2545107"/>
            <a:ext cx="4675294" cy="3670807"/>
          </a:xfrm>
          <a:prstGeom prst="rect">
            <a:avLst/>
          </a:prstGeom>
        </p:spPr>
      </p:pic>
      <p:pic>
        <p:nvPicPr>
          <p:cNvPr id="10" name="Picture 9"/>
          <p:cNvPicPr>
            <a:picLocks noChangeAspect="1"/>
          </p:cNvPicPr>
          <p:nvPr/>
        </p:nvPicPr>
        <p:blipFill>
          <a:blip r:embed="rId3"/>
          <a:stretch>
            <a:fillRect/>
          </a:stretch>
        </p:blipFill>
        <p:spPr>
          <a:xfrm>
            <a:off x="4782035" y="2650392"/>
            <a:ext cx="4464033" cy="3565522"/>
          </a:xfrm>
          <a:prstGeom prst="rect">
            <a:avLst/>
          </a:prstGeom>
        </p:spPr>
      </p:pic>
    </p:spTree>
    <p:extLst>
      <p:ext uri="{BB962C8B-B14F-4D97-AF65-F5344CB8AC3E}">
        <p14:creationId xmlns:p14="http://schemas.microsoft.com/office/powerpoint/2010/main" val="3615886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err="1" smtClean="0"/>
              <a:t>CdTe</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23</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a:t>
            </a:r>
            <a:r>
              <a:rPr lang="en-US" sz="2400" dirty="0" err="1" smtClean="0">
                <a:sym typeface="Wingdings"/>
              </a:rPr>
              <a:t>CdTe</a:t>
            </a:r>
            <a:r>
              <a:rPr lang="en-US" sz="2400" dirty="0" smtClean="0">
                <a:sym typeface="Wingdings"/>
              </a:rPr>
              <a:t> | 5-7mm Air gap | Silicon Pad</a:t>
            </a:r>
          </a:p>
        </p:txBody>
      </p:sp>
      <p:sp>
        <p:nvSpPr>
          <p:cNvPr id="9" name="TextBox 8"/>
          <p:cNvSpPr txBox="1"/>
          <p:nvPr/>
        </p:nvSpPr>
        <p:spPr>
          <a:xfrm>
            <a:off x="2188879" y="2083442"/>
            <a:ext cx="6148912" cy="461665"/>
          </a:xfrm>
          <a:prstGeom prst="rect">
            <a:avLst/>
          </a:prstGeom>
          <a:noFill/>
        </p:spPr>
        <p:txBody>
          <a:bodyPr wrap="square" rtlCol="0">
            <a:spAutoFit/>
          </a:bodyPr>
          <a:lstStyle/>
          <a:p>
            <a:r>
              <a:rPr lang="en-US" sz="2400" dirty="0" smtClean="0">
                <a:sym typeface="Wingdings"/>
              </a:rPr>
              <a:t>4.3X0 Tungsten + 6X0 Lead = 10.3 X0</a:t>
            </a:r>
          </a:p>
        </p:txBody>
      </p:sp>
      <p:pic>
        <p:nvPicPr>
          <p:cNvPr id="10" name="Picture 9"/>
          <p:cNvPicPr>
            <a:picLocks noChangeAspect="1"/>
          </p:cNvPicPr>
          <p:nvPr/>
        </p:nvPicPr>
        <p:blipFill>
          <a:blip r:embed="rId2"/>
          <a:stretch>
            <a:fillRect/>
          </a:stretch>
        </p:blipFill>
        <p:spPr>
          <a:xfrm>
            <a:off x="190940" y="2841646"/>
            <a:ext cx="4203527" cy="3200343"/>
          </a:xfrm>
          <a:prstGeom prst="rect">
            <a:avLst/>
          </a:prstGeom>
        </p:spPr>
      </p:pic>
      <p:pic>
        <p:nvPicPr>
          <p:cNvPr id="11" name="Picture 10"/>
          <p:cNvPicPr>
            <a:picLocks noChangeAspect="1"/>
          </p:cNvPicPr>
          <p:nvPr/>
        </p:nvPicPr>
        <p:blipFill>
          <a:blip r:embed="rId3"/>
          <a:stretch>
            <a:fillRect/>
          </a:stretch>
        </p:blipFill>
        <p:spPr>
          <a:xfrm>
            <a:off x="4594975" y="2904824"/>
            <a:ext cx="4138828" cy="3150811"/>
          </a:xfrm>
          <a:prstGeom prst="rect">
            <a:avLst/>
          </a:prstGeom>
        </p:spPr>
      </p:pic>
    </p:spTree>
    <p:extLst>
      <p:ext uri="{BB962C8B-B14F-4D97-AF65-F5344CB8AC3E}">
        <p14:creationId xmlns:p14="http://schemas.microsoft.com/office/powerpoint/2010/main" val="28646567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Silicon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24</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Silicon Pad | 5-7mm Air gap | </a:t>
            </a:r>
            <a:r>
              <a:rPr lang="en-US" sz="2400" dirty="0" err="1" smtClean="0">
                <a:sym typeface="Wingdings"/>
              </a:rPr>
              <a:t>CdTe</a:t>
            </a:r>
            <a:endParaRPr lang="en-US" sz="2400" dirty="0" smtClean="0">
              <a:sym typeface="Wingdings"/>
            </a:endParaRPr>
          </a:p>
        </p:txBody>
      </p:sp>
      <p:sp>
        <p:nvSpPr>
          <p:cNvPr id="11" name="TextBox 10"/>
          <p:cNvSpPr txBox="1"/>
          <p:nvPr/>
        </p:nvSpPr>
        <p:spPr>
          <a:xfrm>
            <a:off x="2292749" y="5330982"/>
            <a:ext cx="1865302" cy="923330"/>
          </a:xfrm>
          <a:prstGeom prst="rect">
            <a:avLst/>
          </a:prstGeom>
          <a:noFill/>
        </p:spPr>
        <p:txBody>
          <a:bodyPr wrap="none" rtlCol="0">
            <a:spAutoFit/>
          </a:bodyPr>
          <a:lstStyle/>
          <a:p>
            <a:r>
              <a:rPr lang="en-US" dirty="0" smtClean="0"/>
              <a:t>Choose region:</a:t>
            </a:r>
          </a:p>
          <a:p>
            <a:r>
              <a:rPr lang="en-US" dirty="0" smtClean="0"/>
              <a:t>X: 10.5 </a:t>
            </a:r>
            <a:r>
              <a:rPr lang="mr-IN" dirty="0" smtClean="0"/>
              <a:t>–</a:t>
            </a:r>
            <a:r>
              <a:rPr lang="en-US" dirty="0" smtClean="0"/>
              <a:t> 13 mm</a:t>
            </a:r>
          </a:p>
          <a:p>
            <a:r>
              <a:rPr lang="en-US" dirty="0" smtClean="0"/>
              <a:t>Y: 24 </a:t>
            </a:r>
            <a:r>
              <a:rPr lang="mr-IN" dirty="0" smtClean="0"/>
              <a:t>–</a:t>
            </a:r>
            <a:r>
              <a:rPr lang="en-US" dirty="0" smtClean="0"/>
              <a:t> 26 mm</a:t>
            </a:r>
            <a:endParaRPr lang="en-US" dirty="0"/>
          </a:p>
        </p:txBody>
      </p:sp>
      <p:sp>
        <p:nvSpPr>
          <p:cNvPr id="8" name="TextBox 7"/>
          <p:cNvSpPr txBox="1"/>
          <p:nvPr/>
        </p:nvSpPr>
        <p:spPr>
          <a:xfrm>
            <a:off x="5055248" y="5346016"/>
            <a:ext cx="3328080" cy="1200329"/>
          </a:xfrm>
          <a:prstGeom prst="rect">
            <a:avLst/>
          </a:prstGeom>
          <a:noFill/>
        </p:spPr>
        <p:txBody>
          <a:bodyPr wrap="square" rtlCol="0">
            <a:spAutoFit/>
          </a:bodyPr>
          <a:lstStyle/>
          <a:p>
            <a:r>
              <a:rPr lang="en-US" dirty="0" smtClean="0"/>
              <a:t>Alignment is off-center in X and Y, but it’s maybe enough to get some of the center region</a:t>
            </a:r>
            <a:endParaRPr lang="en-US" dirty="0"/>
          </a:p>
        </p:txBody>
      </p:sp>
      <p:pic>
        <p:nvPicPr>
          <p:cNvPr id="9" name="Picture 8"/>
          <p:cNvPicPr>
            <a:picLocks noChangeAspect="1"/>
          </p:cNvPicPr>
          <p:nvPr/>
        </p:nvPicPr>
        <p:blipFill>
          <a:blip r:embed="rId2"/>
          <a:stretch>
            <a:fillRect/>
          </a:stretch>
        </p:blipFill>
        <p:spPr>
          <a:xfrm>
            <a:off x="106741" y="2001354"/>
            <a:ext cx="4196150" cy="3329628"/>
          </a:xfrm>
          <a:prstGeom prst="rect">
            <a:avLst/>
          </a:prstGeom>
        </p:spPr>
      </p:pic>
      <p:pic>
        <p:nvPicPr>
          <p:cNvPr id="10" name="Picture 9"/>
          <p:cNvPicPr>
            <a:picLocks noChangeAspect="1"/>
          </p:cNvPicPr>
          <p:nvPr/>
        </p:nvPicPr>
        <p:blipFill>
          <a:blip r:embed="rId3"/>
          <a:stretch>
            <a:fillRect/>
          </a:stretch>
        </p:blipFill>
        <p:spPr>
          <a:xfrm>
            <a:off x="4591235" y="2016387"/>
            <a:ext cx="4180990" cy="3315957"/>
          </a:xfrm>
          <a:prstGeom prst="rect">
            <a:avLst/>
          </a:prstGeom>
        </p:spPr>
      </p:pic>
    </p:spTree>
    <p:extLst>
      <p:ext uri="{BB962C8B-B14F-4D97-AF65-F5344CB8AC3E}">
        <p14:creationId xmlns:p14="http://schemas.microsoft.com/office/powerpoint/2010/main" val="30684996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Silicon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25</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a:t>
            </a:r>
            <a:r>
              <a:rPr lang="en-US" sz="2400" dirty="0" err="1" smtClean="0">
                <a:sym typeface="Wingdings"/>
              </a:rPr>
              <a:t>CdTe</a:t>
            </a:r>
            <a:r>
              <a:rPr lang="en-US" sz="2400" dirty="0" smtClean="0">
                <a:sym typeface="Wingdings"/>
              </a:rPr>
              <a:t> | 5-7mm Air gap | Silicon Pad</a:t>
            </a:r>
          </a:p>
        </p:txBody>
      </p:sp>
      <p:sp>
        <p:nvSpPr>
          <p:cNvPr id="8" name="TextBox 7"/>
          <p:cNvSpPr txBox="1"/>
          <p:nvPr/>
        </p:nvSpPr>
        <p:spPr>
          <a:xfrm>
            <a:off x="4211323" y="2083442"/>
            <a:ext cx="1937590" cy="461665"/>
          </a:xfrm>
          <a:prstGeom prst="rect">
            <a:avLst/>
          </a:prstGeom>
          <a:noFill/>
        </p:spPr>
        <p:txBody>
          <a:bodyPr wrap="square" rtlCol="0">
            <a:spAutoFit/>
          </a:bodyPr>
          <a:lstStyle/>
          <a:p>
            <a:r>
              <a:rPr lang="en-US" sz="2400" dirty="0">
                <a:sym typeface="Wingdings"/>
              </a:rPr>
              <a:t>4</a:t>
            </a:r>
            <a:r>
              <a:rPr lang="en-US" sz="2400" dirty="0" smtClean="0">
                <a:sym typeface="Wingdings"/>
              </a:rPr>
              <a:t>X0 Lead</a:t>
            </a:r>
          </a:p>
        </p:txBody>
      </p:sp>
      <p:pic>
        <p:nvPicPr>
          <p:cNvPr id="9" name="Picture 8"/>
          <p:cNvPicPr>
            <a:picLocks noChangeAspect="1"/>
          </p:cNvPicPr>
          <p:nvPr/>
        </p:nvPicPr>
        <p:blipFill>
          <a:blip r:embed="rId2"/>
          <a:stretch>
            <a:fillRect/>
          </a:stretch>
        </p:blipFill>
        <p:spPr>
          <a:xfrm>
            <a:off x="106740" y="2857674"/>
            <a:ext cx="4458985" cy="3091636"/>
          </a:xfrm>
          <a:prstGeom prst="rect">
            <a:avLst/>
          </a:prstGeom>
        </p:spPr>
      </p:pic>
      <p:pic>
        <p:nvPicPr>
          <p:cNvPr id="10" name="Picture 9"/>
          <p:cNvPicPr>
            <a:picLocks noChangeAspect="1"/>
          </p:cNvPicPr>
          <p:nvPr/>
        </p:nvPicPr>
        <p:blipFill>
          <a:blip r:embed="rId3"/>
          <a:stretch>
            <a:fillRect/>
          </a:stretch>
        </p:blipFill>
        <p:spPr>
          <a:xfrm>
            <a:off x="4565725" y="2857674"/>
            <a:ext cx="4470560" cy="3091636"/>
          </a:xfrm>
          <a:prstGeom prst="rect">
            <a:avLst/>
          </a:prstGeom>
        </p:spPr>
      </p:pic>
    </p:spTree>
    <p:extLst>
      <p:ext uri="{BB962C8B-B14F-4D97-AF65-F5344CB8AC3E}">
        <p14:creationId xmlns:p14="http://schemas.microsoft.com/office/powerpoint/2010/main" val="5036816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Silicon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26</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a:t>
            </a:r>
            <a:r>
              <a:rPr lang="en-US" sz="2400" dirty="0" err="1" smtClean="0">
                <a:sym typeface="Wingdings"/>
              </a:rPr>
              <a:t>CdTe</a:t>
            </a:r>
            <a:r>
              <a:rPr lang="en-US" sz="2400" dirty="0" smtClean="0">
                <a:sym typeface="Wingdings"/>
              </a:rPr>
              <a:t> | 5-7mm Air gap | Silicon Pad</a:t>
            </a:r>
          </a:p>
        </p:txBody>
      </p:sp>
      <p:sp>
        <p:nvSpPr>
          <p:cNvPr id="8" name="TextBox 7"/>
          <p:cNvSpPr txBox="1"/>
          <p:nvPr/>
        </p:nvSpPr>
        <p:spPr>
          <a:xfrm>
            <a:off x="4211323" y="2083442"/>
            <a:ext cx="1937590" cy="461665"/>
          </a:xfrm>
          <a:prstGeom prst="rect">
            <a:avLst/>
          </a:prstGeom>
          <a:noFill/>
        </p:spPr>
        <p:txBody>
          <a:bodyPr wrap="square" rtlCol="0">
            <a:spAutoFit/>
          </a:bodyPr>
          <a:lstStyle/>
          <a:p>
            <a:r>
              <a:rPr lang="en-US" sz="2400" dirty="0" smtClean="0">
                <a:sym typeface="Wingdings"/>
              </a:rPr>
              <a:t>6X0 Lead</a:t>
            </a:r>
          </a:p>
        </p:txBody>
      </p:sp>
      <p:pic>
        <p:nvPicPr>
          <p:cNvPr id="3" name="Picture 2"/>
          <p:cNvPicPr>
            <a:picLocks noChangeAspect="1"/>
          </p:cNvPicPr>
          <p:nvPr/>
        </p:nvPicPr>
        <p:blipFill>
          <a:blip r:embed="rId2"/>
          <a:stretch>
            <a:fillRect/>
          </a:stretch>
        </p:blipFill>
        <p:spPr>
          <a:xfrm>
            <a:off x="106741" y="2730966"/>
            <a:ext cx="4348630" cy="3400587"/>
          </a:xfrm>
          <a:prstGeom prst="rect">
            <a:avLst/>
          </a:prstGeom>
        </p:spPr>
      </p:pic>
      <p:pic>
        <p:nvPicPr>
          <p:cNvPr id="4" name="Picture 3"/>
          <p:cNvPicPr>
            <a:picLocks noChangeAspect="1"/>
          </p:cNvPicPr>
          <p:nvPr/>
        </p:nvPicPr>
        <p:blipFill>
          <a:blip r:embed="rId3"/>
          <a:stretch>
            <a:fillRect/>
          </a:stretch>
        </p:blipFill>
        <p:spPr>
          <a:xfrm>
            <a:off x="4762066" y="2779866"/>
            <a:ext cx="4250426" cy="3351687"/>
          </a:xfrm>
          <a:prstGeom prst="rect">
            <a:avLst/>
          </a:prstGeom>
        </p:spPr>
      </p:pic>
    </p:spTree>
    <p:extLst>
      <p:ext uri="{BB962C8B-B14F-4D97-AF65-F5344CB8AC3E}">
        <p14:creationId xmlns:p14="http://schemas.microsoft.com/office/powerpoint/2010/main" val="38648533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Silicon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27</a:t>
            </a:fld>
            <a:endParaRPr lang="en-US" dirty="0"/>
          </a:p>
        </p:txBody>
      </p:sp>
      <p:sp>
        <p:nvSpPr>
          <p:cNvPr id="2" name="TextBox 1"/>
          <p:cNvSpPr txBox="1"/>
          <p:nvPr/>
        </p:nvSpPr>
        <p:spPr>
          <a:xfrm>
            <a:off x="106741" y="99916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a:t>
            </a:r>
            <a:r>
              <a:rPr lang="en-US" sz="2400" dirty="0" err="1" smtClean="0">
                <a:sym typeface="Wingdings"/>
              </a:rPr>
              <a:t>CdTe</a:t>
            </a:r>
            <a:r>
              <a:rPr lang="en-US" sz="2400" dirty="0" smtClean="0">
                <a:sym typeface="Wingdings"/>
              </a:rPr>
              <a:t> | 5-7mm Air gap | Silicon Pad</a:t>
            </a:r>
          </a:p>
        </p:txBody>
      </p:sp>
      <p:sp>
        <p:nvSpPr>
          <p:cNvPr id="11" name="TextBox 10"/>
          <p:cNvSpPr txBox="1"/>
          <p:nvPr/>
        </p:nvSpPr>
        <p:spPr>
          <a:xfrm>
            <a:off x="2188879" y="2083442"/>
            <a:ext cx="6148912" cy="461665"/>
          </a:xfrm>
          <a:prstGeom prst="rect">
            <a:avLst/>
          </a:prstGeom>
          <a:noFill/>
        </p:spPr>
        <p:txBody>
          <a:bodyPr wrap="square" rtlCol="0">
            <a:spAutoFit/>
          </a:bodyPr>
          <a:lstStyle/>
          <a:p>
            <a:r>
              <a:rPr lang="en-US" sz="2400" dirty="0" smtClean="0">
                <a:sym typeface="Wingdings"/>
              </a:rPr>
              <a:t>4.3X0 Tungsten + 6X0 Lead = 10.3 X0</a:t>
            </a:r>
          </a:p>
        </p:txBody>
      </p:sp>
      <p:pic>
        <p:nvPicPr>
          <p:cNvPr id="3" name="Picture 2"/>
          <p:cNvPicPr>
            <a:picLocks noChangeAspect="1"/>
          </p:cNvPicPr>
          <p:nvPr/>
        </p:nvPicPr>
        <p:blipFill>
          <a:blip r:embed="rId2"/>
          <a:stretch>
            <a:fillRect/>
          </a:stretch>
        </p:blipFill>
        <p:spPr>
          <a:xfrm>
            <a:off x="0" y="2824250"/>
            <a:ext cx="4183984" cy="3191906"/>
          </a:xfrm>
          <a:prstGeom prst="rect">
            <a:avLst/>
          </a:prstGeom>
        </p:spPr>
      </p:pic>
      <p:pic>
        <p:nvPicPr>
          <p:cNvPr id="4" name="Picture 3"/>
          <p:cNvPicPr>
            <a:picLocks noChangeAspect="1"/>
          </p:cNvPicPr>
          <p:nvPr/>
        </p:nvPicPr>
        <p:blipFill>
          <a:blip r:embed="rId3"/>
          <a:stretch>
            <a:fillRect/>
          </a:stretch>
        </p:blipFill>
        <p:spPr>
          <a:xfrm>
            <a:off x="4492683" y="2824250"/>
            <a:ext cx="4246124" cy="3247405"/>
          </a:xfrm>
          <a:prstGeom prst="rect">
            <a:avLst/>
          </a:prstGeom>
        </p:spPr>
      </p:pic>
    </p:spTree>
    <p:extLst>
      <p:ext uri="{BB962C8B-B14F-4D97-AF65-F5344CB8AC3E}">
        <p14:creationId xmlns:p14="http://schemas.microsoft.com/office/powerpoint/2010/main" val="13840124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Shower Signal Comparison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12749957"/>
              </p:ext>
            </p:extLst>
          </p:nvPr>
        </p:nvGraphicFramePr>
        <p:xfrm>
          <a:off x="471333" y="1321649"/>
          <a:ext cx="8061964" cy="2123440"/>
        </p:xfrm>
        <a:graphic>
          <a:graphicData uri="http://schemas.openxmlformats.org/drawingml/2006/table">
            <a:tbl>
              <a:tblPr firstRow="1" bandRow="1">
                <a:tableStyleId>{5C22544A-7EE6-4342-B048-85BDC9FD1C3A}</a:tableStyleId>
              </a:tblPr>
              <a:tblGrid>
                <a:gridCol w="2015491"/>
                <a:gridCol w="2015491"/>
                <a:gridCol w="2015491"/>
                <a:gridCol w="2015491"/>
              </a:tblGrid>
              <a:tr h="370840">
                <a:tc>
                  <a:txBody>
                    <a:bodyPr/>
                    <a:lstStyle/>
                    <a:p>
                      <a:r>
                        <a:rPr lang="en-US" dirty="0" smtClean="0"/>
                        <a:t>Absorber</a:t>
                      </a:r>
                      <a:endParaRPr lang="en-US" dirty="0"/>
                    </a:p>
                  </a:txBody>
                  <a:tcPr/>
                </a:tc>
                <a:tc>
                  <a:txBody>
                    <a:bodyPr/>
                    <a:lstStyle/>
                    <a:p>
                      <a:r>
                        <a:rPr lang="en-US" dirty="0" err="1" smtClean="0"/>
                        <a:t>CdTe</a:t>
                      </a:r>
                      <a:r>
                        <a:rPr lang="en-US" baseline="0" dirty="0" smtClean="0"/>
                        <a:t> Mean Charge</a:t>
                      </a:r>
                      <a:endParaRPr lang="en-US" dirty="0"/>
                    </a:p>
                  </a:txBody>
                  <a:tcPr/>
                </a:tc>
                <a:tc>
                  <a:txBody>
                    <a:bodyPr/>
                    <a:lstStyle/>
                    <a:p>
                      <a:r>
                        <a:rPr lang="en-US" dirty="0" smtClean="0"/>
                        <a:t>Silicon Mean Charge</a:t>
                      </a:r>
                      <a:endParaRPr lang="en-US" dirty="0"/>
                    </a:p>
                  </a:txBody>
                  <a:tcPr/>
                </a:tc>
                <a:tc>
                  <a:txBody>
                    <a:bodyPr/>
                    <a:lstStyle/>
                    <a:p>
                      <a:r>
                        <a:rPr lang="en-US" dirty="0" smtClean="0"/>
                        <a:t>Mean Charge Ratio</a:t>
                      </a:r>
                      <a:endParaRPr lang="en-US" dirty="0"/>
                    </a:p>
                  </a:txBody>
                  <a:tcPr/>
                </a:tc>
              </a:tr>
              <a:tr h="370840">
                <a:tc>
                  <a:txBody>
                    <a:bodyPr/>
                    <a:lstStyle/>
                    <a:p>
                      <a:r>
                        <a:rPr lang="en-US" dirty="0" smtClean="0"/>
                        <a:t>2X0 Lead</a:t>
                      </a:r>
                      <a:endParaRPr lang="en-US" dirty="0"/>
                    </a:p>
                  </a:txBody>
                  <a:tcPr/>
                </a:tc>
                <a:tc>
                  <a:txBody>
                    <a:bodyPr/>
                    <a:lstStyle/>
                    <a:p>
                      <a:r>
                        <a:rPr lang="en-US" dirty="0" smtClean="0"/>
                        <a:t>127 </a:t>
                      </a:r>
                      <a:r>
                        <a:rPr lang="en-US" dirty="0" err="1" smtClean="0"/>
                        <a:t>fC</a:t>
                      </a:r>
                      <a:endParaRPr lang="en-US" dirty="0"/>
                    </a:p>
                  </a:txBody>
                  <a:tcPr/>
                </a:tc>
                <a:tc>
                  <a:txBody>
                    <a:bodyPr/>
                    <a:lstStyle/>
                    <a:p>
                      <a:r>
                        <a:rPr lang="en-US" dirty="0" smtClean="0"/>
                        <a:t>No data</a:t>
                      </a:r>
                      <a:endParaRPr lang="en-US" dirty="0"/>
                    </a:p>
                  </a:txBody>
                  <a:tcPr/>
                </a:tc>
                <a:tc>
                  <a:txBody>
                    <a:bodyPr/>
                    <a:lstStyle/>
                    <a:p>
                      <a:endParaRPr lang="en-US"/>
                    </a:p>
                  </a:txBody>
                  <a:tcPr/>
                </a:tc>
              </a:tr>
              <a:tr h="370840">
                <a:tc>
                  <a:txBody>
                    <a:bodyPr/>
                    <a:lstStyle/>
                    <a:p>
                      <a:r>
                        <a:rPr lang="en-US" dirty="0" smtClean="0"/>
                        <a:t>4X0 Lead</a:t>
                      </a:r>
                      <a:endParaRPr lang="en-US" dirty="0"/>
                    </a:p>
                  </a:txBody>
                  <a:tcPr/>
                </a:tc>
                <a:tc>
                  <a:txBody>
                    <a:bodyPr/>
                    <a:lstStyle/>
                    <a:p>
                      <a:r>
                        <a:rPr lang="en-US" dirty="0" smtClean="0"/>
                        <a:t>337 </a:t>
                      </a:r>
                      <a:r>
                        <a:rPr lang="en-US" dirty="0" err="1" smtClean="0"/>
                        <a:t>fC</a:t>
                      </a:r>
                      <a:endParaRPr lang="en-US" dirty="0"/>
                    </a:p>
                  </a:txBody>
                  <a:tcPr/>
                </a:tc>
                <a:tc>
                  <a:txBody>
                    <a:bodyPr/>
                    <a:lstStyle/>
                    <a:p>
                      <a:r>
                        <a:rPr lang="en-US" dirty="0" smtClean="0"/>
                        <a:t>119 </a:t>
                      </a:r>
                      <a:r>
                        <a:rPr lang="en-US" dirty="0" err="1" smtClean="0"/>
                        <a:t>fC</a:t>
                      </a:r>
                      <a:endParaRPr lang="en-US" dirty="0"/>
                    </a:p>
                  </a:txBody>
                  <a:tcPr/>
                </a:tc>
                <a:tc>
                  <a:txBody>
                    <a:bodyPr/>
                    <a:lstStyle/>
                    <a:p>
                      <a:r>
                        <a:rPr lang="en-US" dirty="0" smtClean="0"/>
                        <a:t>2.8</a:t>
                      </a:r>
                      <a:endParaRPr lang="en-US" dirty="0"/>
                    </a:p>
                  </a:txBody>
                  <a:tcPr/>
                </a:tc>
              </a:tr>
              <a:tr h="370840">
                <a:tc>
                  <a:txBody>
                    <a:bodyPr/>
                    <a:lstStyle/>
                    <a:p>
                      <a:r>
                        <a:rPr lang="en-US" dirty="0" smtClean="0"/>
                        <a:t>6X0 Lead</a:t>
                      </a:r>
                      <a:endParaRPr lang="en-US" dirty="0"/>
                    </a:p>
                  </a:txBody>
                  <a:tcPr/>
                </a:tc>
                <a:tc>
                  <a:txBody>
                    <a:bodyPr/>
                    <a:lstStyle/>
                    <a:p>
                      <a:r>
                        <a:rPr lang="en-US" dirty="0" smtClean="0"/>
                        <a:t>252 </a:t>
                      </a:r>
                      <a:r>
                        <a:rPr lang="en-US" dirty="0" err="1" smtClean="0"/>
                        <a:t>fC</a:t>
                      </a:r>
                      <a:endParaRPr lang="en-US" dirty="0"/>
                    </a:p>
                  </a:txBody>
                  <a:tcPr/>
                </a:tc>
                <a:tc>
                  <a:txBody>
                    <a:bodyPr/>
                    <a:lstStyle/>
                    <a:p>
                      <a:r>
                        <a:rPr lang="en-US" dirty="0" smtClean="0"/>
                        <a:t>138 </a:t>
                      </a:r>
                      <a:r>
                        <a:rPr lang="en-US" dirty="0" err="1" smtClean="0"/>
                        <a:t>fC</a:t>
                      </a:r>
                      <a:endParaRPr lang="en-US" dirty="0"/>
                    </a:p>
                  </a:txBody>
                  <a:tcPr/>
                </a:tc>
                <a:tc>
                  <a:txBody>
                    <a:bodyPr/>
                    <a:lstStyle/>
                    <a:p>
                      <a:r>
                        <a:rPr lang="en-US" dirty="0" smtClean="0"/>
                        <a:t>1.8</a:t>
                      </a:r>
                      <a:endParaRPr lang="en-US" dirty="0"/>
                    </a:p>
                  </a:txBody>
                  <a:tcPr/>
                </a:tc>
              </a:tr>
              <a:tr h="370840">
                <a:tc>
                  <a:txBody>
                    <a:bodyPr/>
                    <a:lstStyle/>
                    <a:p>
                      <a:r>
                        <a:rPr lang="en-US" dirty="0" smtClean="0"/>
                        <a:t>4.3W + 6X0Lead</a:t>
                      </a:r>
                      <a:endParaRPr lang="en-US" dirty="0"/>
                    </a:p>
                  </a:txBody>
                  <a:tcPr/>
                </a:tc>
                <a:tc>
                  <a:txBody>
                    <a:bodyPr/>
                    <a:lstStyle/>
                    <a:p>
                      <a:r>
                        <a:rPr lang="en-US" dirty="0" smtClean="0"/>
                        <a:t>133 </a:t>
                      </a:r>
                      <a:r>
                        <a:rPr lang="en-US" dirty="0" err="1" smtClean="0"/>
                        <a:t>fC</a:t>
                      </a:r>
                      <a:endParaRPr lang="en-US" dirty="0"/>
                    </a:p>
                  </a:txBody>
                  <a:tcPr/>
                </a:tc>
                <a:tc>
                  <a:txBody>
                    <a:bodyPr/>
                    <a:lstStyle/>
                    <a:p>
                      <a:r>
                        <a:rPr lang="en-US" dirty="0" smtClean="0"/>
                        <a:t>50 </a:t>
                      </a:r>
                      <a:r>
                        <a:rPr lang="en-US" dirty="0" err="1" smtClean="0"/>
                        <a:t>fC</a:t>
                      </a:r>
                      <a:endParaRPr lang="en-US" dirty="0"/>
                    </a:p>
                  </a:txBody>
                  <a:tcPr/>
                </a:tc>
                <a:tc>
                  <a:txBody>
                    <a:bodyPr/>
                    <a:lstStyle/>
                    <a:p>
                      <a:r>
                        <a:rPr lang="en-US" dirty="0" smtClean="0"/>
                        <a:t>2.7</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90433726"/>
              </p:ext>
            </p:extLst>
          </p:nvPr>
        </p:nvGraphicFramePr>
        <p:xfrm>
          <a:off x="471333" y="4555242"/>
          <a:ext cx="8061964" cy="1752600"/>
        </p:xfrm>
        <a:graphic>
          <a:graphicData uri="http://schemas.openxmlformats.org/drawingml/2006/table">
            <a:tbl>
              <a:tblPr firstRow="1" bandRow="1">
                <a:tableStyleId>{5C22544A-7EE6-4342-B048-85BDC9FD1C3A}</a:tableStyleId>
              </a:tblPr>
              <a:tblGrid>
                <a:gridCol w="2015491"/>
                <a:gridCol w="2015491"/>
                <a:gridCol w="2015491"/>
                <a:gridCol w="2015491"/>
              </a:tblGrid>
              <a:tr h="370840">
                <a:tc>
                  <a:txBody>
                    <a:bodyPr/>
                    <a:lstStyle/>
                    <a:p>
                      <a:r>
                        <a:rPr lang="en-US" dirty="0" smtClean="0"/>
                        <a:t>Absorber</a:t>
                      </a:r>
                      <a:endParaRPr lang="en-US" dirty="0"/>
                    </a:p>
                  </a:txBody>
                  <a:tcPr/>
                </a:tc>
                <a:tc>
                  <a:txBody>
                    <a:bodyPr/>
                    <a:lstStyle/>
                    <a:p>
                      <a:r>
                        <a:rPr lang="en-US" dirty="0" err="1" smtClean="0"/>
                        <a:t>CdTe</a:t>
                      </a:r>
                      <a:r>
                        <a:rPr lang="en-US" baseline="0" dirty="0" smtClean="0"/>
                        <a:t> Mean Charge</a:t>
                      </a:r>
                      <a:endParaRPr lang="en-US" dirty="0"/>
                    </a:p>
                  </a:txBody>
                  <a:tcPr/>
                </a:tc>
                <a:tc>
                  <a:txBody>
                    <a:bodyPr/>
                    <a:lstStyle/>
                    <a:p>
                      <a:r>
                        <a:rPr lang="en-US" dirty="0" smtClean="0"/>
                        <a:t>Silicon Mean Charge</a:t>
                      </a:r>
                      <a:endParaRPr lang="en-US" dirty="0"/>
                    </a:p>
                  </a:txBody>
                  <a:tcPr/>
                </a:tc>
                <a:tc>
                  <a:txBody>
                    <a:bodyPr/>
                    <a:lstStyle/>
                    <a:p>
                      <a:r>
                        <a:rPr lang="en-US" dirty="0" smtClean="0"/>
                        <a:t>Mean Charge Ratio</a:t>
                      </a:r>
                      <a:endParaRPr lang="en-US" dirty="0"/>
                    </a:p>
                  </a:txBody>
                  <a:tcPr/>
                </a:tc>
              </a:tr>
              <a:tr h="370840">
                <a:tc>
                  <a:txBody>
                    <a:bodyPr/>
                    <a:lstStyle/>
                    <a:p>
                      <a:r>
                        <a:rPr lang="en-US" dirty="0" smtClean="0"/>
                        <a:t>4X0 Lead</a:t>
                      </a:r>
                      <a:endParaRPr lang="en-US" dirty="0"/>
                    </a:p>
                  </a:txBody>
                  <a:tcPr/>
                </a:tc>
                <a:tc>
                  <a:txBody>
                    <a:bodyPr/>
                    <a:lstStyle/>
                    <a:p>
                      <a:r>
                        <a:rPr lang="en-US" dirty="0" smtClean="0"/>
                        <a:t>312 </a:t>
                      </a:r>
                      <a:r>
                        <a:rPr lang="en-US" dirty="0" err="1" smtClean="0"/>
                        <a:t>fC</a:t>
                      </a:r>
                      <a:endParaRPr lang="en-US" dirty="0"/>
                    </a:p>
                  </a:txBody>
                  <a:tcPr/>
                </a:tc>
                <a:tc>
                  <a:txBody>
                    <a:bodyPr/>
                    <a:lstStyle/>
                    <a:p>
                      <a:r>
                        <a:rPr lang="en-US" dirty="0" smtClean="0"/>
                        <a:t>47 </a:t>
                      </a:r>
                      <a:r>
                        <a:rPr lang="en-US" dirty="0" err="1" smtClean="0"/>
                        <a:t>fC</a:t>
                      </a:r>
                      <a:endParaRPr lang="en-US" dirty="0"/>
                    </a:p>
                  </a:txBody>
                  <a:tcPr/>
                </a:tc>
                <a:tc>
                  <a:txBody>
                    <a:bodyPr/>
                    <a:lstStyle/>
                    <a:p>
                      <a:r>
                        <a:rPr lang="en-US" dirty="0" smtClean="0"/>
                        <a:t>6.6</a:t>
                      </a:r>
                      <a:endParaRPr lang="en-US" dirty="0"/>
                    </a:p>
                  </a:txBody>
                  <a:tcPr/>
                </a:tc>
              </a:tr>
              <a:tr h="370840">
                <a:tc>
                  <a:txBody>
                    <a:bodyPr/>
                    <a:lstStyle/>
                    <a:p>
                      <a:r>
                        <a:rPr lang="en-US" dirty="0" smtClean="0"/>
                        <a:t>6X0 Lead</a:t>
                      </a:r>
                      <a:endParaRPr lang="en-US" dirty="0"/>
                    </a:p>
                  </a:txBody>
                  <a:tcPr/>
                </a:tc>
                <a:tc>
                  <a:txBody>
                    <a:bodyPr/>
                    <a:lstStyle/>
                    <a:p>
                      <a:r>
                        <a:rPr lang="en-US" dirty="0" smtClean="0"/>
                        <a:t>316 </a:t>
                      </a:r>
                      <a:r>
                        <a:rPr lang="en-US" dirty="0" err="1" smtClean="0"/>
                        <a:t>fC</a:t>
                      </a:r>
                      <a:endParaRPr lang="en-US" dirty="0"/>
                    </a:p>
                  </a:txBody>
                  <a:tcPr/>
                </a:tc>
                <a:tc>
                  <a:txBody>
                    <a:bodyPr/>
                    <a:lstStyle/>
                    <a:p>
                      <a:r>
                        <a:rPr lang="en-US" dirty="0" smtClean="0"/>
                        <a:t>41 </a:t>
                      </a:r>
                      <a:r>
                        <a:rPr lang="en-US" dirty="0" err="1" smtClean="0"/>
                        <a:t>fC</a:t>
                      </a:r>
                      <a:endParaRPr lang="en-US" dirty="0"/>
                    </a:p>
                  </a:txBody>
                  <a:tcPr/>
                </a:tc>
                <a:tc>
                  <a:txBody>
                    <a:bodyPr/>
                    <a:lstStyle/>
                    <a:p>
                      <a:r>
                        <a:rPr lang="en-US" dirty="0" smtClean="0"/>
                        <a:t>7.7</a:t>
                      </a:r>
                      <a:endParaRPr lang="en-US" dirty="0"/>
                    </a:p>
                  </a:txBody>
                  <a:tcPr/>
                </a:tc>
              </a:tr>
              <a:tr h="370840">
                <a:tc>
                  <a:txBody>
                    <a:bodyPr/>
                    <a:lstStyle/>
                    <a:p>
                      <a:r>
                        <a:rPr lang="en-US" dirty="0" smtClean="0"/>
                        <a:t>4.3W + 6X0Lead</a:t>
                      </a:r>
                      <a:endParaRPr lang="en-US" dirty="0"/>
                    </a:p>
                  </a:txBody>
                  <a:tcPr/>
                </a:tc>
                <a:tc>
                  <a:txBody>
                    <a:bodyPr/>
                    <a:lstStyle/>
                    <a:p>
                      <a:r>
                        <a:rPr lang="en-US" dirty="0" smtClean="0"/>
                        <a:t>288 </a:t>
                      </a:r>
                      <a:r>
                        <a:rPr lang="en-US" dirty="0" err="1" smtClean="0"/>
                        <a:t>fC</a:t>
                      </a:r>
                      <a:endParaRPr lang="en-US" dirty="0"/>
                    </a:p>
                  </a:txBody>
                  <a:tcPr/>
                </a:tc>
                <a:tc>
                  <a:txBody>
                    <a:bodyPr/>
                    <a:lstStyle/>
                    <a:p>
                      <a:r>
                        <a:rPr lang="en-US" dirty="0" smtClean="0"/>
                        <a:t>36 </a:t>
                      </a:r>
                      <a:r>
                        <a:rPr lang="en-US" dirty="0" err="1" smtClean="0"/>
                        <a:t>fC</a:t>
                      </a:r>
                      <a:endParaRPr lang="en-US" dirty="0"/>
                    </a:p>
                  </a:txBody>
                  <a:tcPr/>
                </a:tc>
                <a:tc>
                  <a:txBody>
                    <a:bodyPr/>
                    <a:lstStyle/>
                    <a:p>
                      <a:r>
                        <a:rPr lang="en-US" dirty="0" smtClean="0"/>
                        <a:t>8.0</a:t>
                      </a:r>
                      <a:endParaRPr lang="en-US" dirty="0"/>
                    </a:p>
                  </a:txBody>
                  <a:tcPr/>
                </a:tc>
              </a:tr>
            </a:tbl>
          </a:graphicData>
        </a:graphic>
      </p:graphicFrame>
      <p:sp>
        <p:nvSpPr>
          <p:cNvPr id="9" name="TextBox 8"/>
          <p:cNvSpPr txBox="1"/>
          <p:nvPr/>
        </p:nvSpPr>
        <p:spPr>
          <a:xfrm>
            <a:off x="0" y="3926291"/>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a:t>
            </a:r>
            <a:r>
              <a:rPr lang="en-US" sz="2400" dirty="0" err="1" smtClean="0">
                <a:sym typeface="Wingdings"/>
              </a:rPr>
              <a:t>CdTe</a:t>
            </a:r>
            <a:r>
              <a:rPr lang="en-US" sz="2400" dirty="0" smtClean="0">
                <a:sym typeface="Wingdings"/>
              </a:rPr>
              <a:t> | 5-7mm Air gap | Silicon Pad</a:t>
            </a:r>
          </a:p>
        </p:txBody>
      </p:sp>
      <p:sp>
        <p:nvSpPr>
          <p:cNvPr id="10" name="TextBox 9"/>
          <p:cNvSpPr txBox="1"/>
          <p:nvPr/>
        </p:nvSpPr>
        <p:spPr>
          <a:xfrm>
            <a:off x="0" y="831499"/>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Absorber | 5-7mm Air gap | </a:t>
            </a:r>
            <a:r>
              <a:rPr lang="en-US" sz="2400" dirty="0" err="1" smtClean="0">
                <a:sym typeface="Wingdings"/>
              </a:rPr>
              <a:t>CdTe</a:t>
            </a:r>
            <a:r>
              <a:rPr lang="en-US" sz="2400" dirty="0" smtClean="0">
                <a:sym typeface="Wingdings"/>
              </a:rPr>
              <a:t> | 5-7mm Air gap | Silicon Pad</a:t>
            </a:r>
          </a:p>
        </p:txBody>
      </p:sp>
    </p:spTree>
    <p:extLst>
      <p:ext uri="{BB962C8B-B14F-4D97-AF65-F5344CB8AC3E}">
        <p14:creationId xmlns:p14="http://schemas.microsoft.com/office/powerpoint/2010/main" val="35576529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a:t>
            </a:fld>
            <a:endParaRPr lang="en-US" dirty="0"/>
          </a:p>
        </p:txBody>
      </p:sp>
      <p:sp>
        <p:nvSpPr>
          <p:cNvPr id="2" name="TextBox 1"/>
          <p:cNvSpPr txBox="1"/>
          <p:nvPr/>
        </p:nvSpPr>
        <p:spPr>
          <a:xfrm>
            <a:off x="189054" y="716969"/>
            <a:ext cx="9070501" cy="1323439"/>
          </a:xfrm>
          <a:prstGeom prst="rect">
            <a:avLst/>
          </a:prstGeom>
          <a:noFill/>
        </p:spPr>
        <p:txBody>
          <a:bodyPr wrap="square" rtlCol="0">
            <a:spAutoFit/>
          </a:bodyPr>
          <a:lstStyle/>
          <a:p>
            <a:pPr marL="342900" indent="-342900">
              <a:buFont typeface="Arial"/>
              <a:buChar char="•"/>
            </a:pPr>
            <a:r>
              <a:rPr lang="en-US" sz="2000" dirty="0"/>
              <a:t>Data Used: data/Skim/</a:t>
            </a:r>
            <a:r>
              <a:rPr lang="en-US" sz="2000" dirty="0" err="1"/>
              <a:t>CdTe</a:t>
            </a:r>
            <a:r>
              <a:rPr lang="en-US" sz="2000" dirty="0"/>
              <a:t>/Run1268-1310_RECO_NoRinging.root</a:t>
            </a:r>
          </a:p>
          <a:p>
            <a:pPr marL="342900" indent="-342900">
              <a:buFont typeface="Arial"/>
              <a:buChar char="•"/>
            </a:pPr>
            <a:r>
              <a:rPr lang="en-US" sz="2000" dirty="0" smtClean="0">
                <a:sym typeface="Wingdings"/>
              </a:rPr>
              <a:t>Sensor was located behind the telescope inside the UCSC frame (roughly ~2m from center of telescope)</a:t>
            </a:r>
          </a:p>
          <a:p>
            <a:pPr marL="342900" indent="-342900">
              <a:buFont typeface="Arial"/>
              <a:buChar char="•"/>
            </a:pPr>
            <a:r>
              <a:rPr lang="en-US" sz="2000" dirty="0" smtClean="0">
                <a:sym typeface="Wingdings"/>
              </a:rPr>
              <a:t>Track position computed at z = 200mm from center of telescope</a:t>
            </a:r>
            <a:endParaRPr lang="en-US" sz="2000" dirty="0" smtClean="0">
              <a:sym typeface="Wingdings"/>
            </a:endParaRPr>
          </a:p>
        </p:txBody>
      </p:sp>
      <p:sp>
        <p:nvSpPr>
          <p:cNvPr id="7" name="Title 6"/>
          <p:cNvSpPr>
            <a:spLocks noGrp="1"/>
          </p:cNvSpPr>
          <p:nvPr>
            <p:ph type="title"/>
          </p:nvPr>
        </p:nvSpPr>
        <p:spPr>
          <a:xfrm>
            <a:off x="95965" y="8027"/>
            <a:ext cx="9048035" cy="1143000"/>
          </a:xfrm>
        </p:spPr>
        <p:txBody>
          <a:bodyPr/>
          <a:lstStyle/>
          <a:p>
            <a:r>
              <a:rPr lang="en-US" b="1" dirty="0" smtClean="0"/>
              <a:t>MIP Measurements</a:t>
            </a:r>
            <a:endParaRPr lang="en-US" b="1" dirty="0"/>
          </a:p>
        </p:txBody>
      </p:sp>
      <p:pic>
        <p:nvPicPr>
          <p:cNvPr id="8" name="Picture 7"/>
          <p:cNvPicPr>
            <a:picLocks noChangeAspect="1"/>
          </p:cNvPicPr>
          <p:nvPr/>
        </p:nvPicPr>
        <p:blipFill>
          <a:blip r:embed="rId2"/>
          <a:stretch>
            <a:fillRect/>
          </a:stretch>
        </p:blipFill>
        <p:spPr>
          <a:xfrm>
            <a:off x="0" y="2060126"/>
            <a:ext cx="4531368" cy="3075798"/>
          </a:xfrm>
          <a:prstGeom prst="rect">
            <a:avLst/>
          </a:prstGeom>
        </p:spPr>
      </p:pic>
      <p:sp>
        <p:nvSpPr>
          <p:cNvPr id="9" name="TextBox 8"/>
          <p:cNvSpPr txBox="1"/>
          <p:nvPr/>
        </p:nvSpPr>
        <p:spPr>
          <a:xfrm>
            <a:off x="59704" y="5099981"/>
            <a:ext cx="4761436" cy="646331"/>
          </a:xfrm>
          <a:prstGeom prst="rect">
            <a:avLst/>
          </a:prstGeom>
          <a:noFill/>
        </p:spPr>
        <p:txBody>
          <a:bodyPr wrap="square" rtlCol="0">
            <a:spAutoFit/>
          </a:bodyPr>
          <a:lstStyle/>
          <a:p>
            <a:r>
              <a:rPr lang="en-US" dirty="0" smtClean="0"/>
              <a:t>Cuts: </a:t>
            </a:r>
            <a:r>
              <a:rPr lang="en-US" dirty="0" err="1" smtClean="0"/>
              <a:t>Photek</a:t>
            </a:r>
            <a:r>
              <a:rPr lang="en-US" dirty="0" smtClean="0"/>
              <a:t> amplitude &gt; 0.1V and &lt; 0.25V</a:t>
            </a:r>
          </a:p>
          <a:p>
            <a:r>
              <a:rPr lang="en-US" dirty="0" err="1" smtClean="0"/>
              <a:t>CdTe</a:t>
            </a:r>
            <a:r>
              <a:rPr lang="en-US" dirty="0" smtClean="0"/>
              <a:t> channel passes “Ringing filter”</a:t>
            </a:r>
          </a:p>
        </p:txBody>
      </p:sp>
      <p:pic>
        <p:nvPicPr>
          <p:cNvPr id="4" name="Picture 3"/>
          <p:cNvPicPr>
            <a:picLocks noChangeAspect="1"/>
          </p:cNvPicPr>
          <p:nvPr/>
        </p:nvPicPr>
        <p:blipFill>
          <a:blip r:embed="rId3"/>
          <a:stretch>
            <a:fillRect/>
          </a:stretch>
        </p:blipFill>
        <p:spPr>
          <a:xfrm>
            <a:off x="4672069" y="2154192"/>
            <a:ext cx="4271795" cy="2831306"/>
          </a:xfrm>
          <a:prstGeom prst="rect">
            <a:avLst/>
          </a:prstGeom>
        </p:spPr>
      </p:pic>
      <p:sp>
        <p:nvSpPr>
          <p:cNvPr id="11" name="TextBox 10"/>
          <p:cNvSpPr txBox="1"/>
          <p:nvPr/>
        </p:nvSpPr>
        <p:spPr>
          <a:xfrm>
            <a:off x="4950489" y="5179027"/>
            <a:ext cx="4209681" cy="369332"/>
          </a:xfrm>
          <a:prstGeom prst="rect">
            <a:avLst/>
          </a:prstGeom>
          <a:noFill/>
        </p:spPr>
        <p:txBody>
          <a:bodyPr wrap="square" rtlCol="0">
            <a:spAutoFit/>
          </a:bodyPr>
          <a:lstStyle/>
          <a:p>
            <a:r>
              <a:rPr lang="en-US" dirty="0" smtClean="0"/>
              <a:t>Track Position [X,Y] for those cuts</a:t>
            </a:r>
          </a:p>
        </p:txBody>
      </p:sp>
    </p:spTree>
    <p:extLst>
      <p:ext uri="{BB962C8B-B14F-4D97-AF65-F5344CB8AC3E}">
        <p14:creationId xmlns:p14="http://schemas.microsoft.com/office/powerpoint/2010/main" val="7840109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Shower Signal Comparison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29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51140637"/>
              </p:ext>
            </p:extLst>
          </p:nvPr>
        </p:nvGraphicFramePr>
        <p:xfrm>
          <a:off x="471333" y="2156467"/>
          <a:ext cx="8061964" cy="1752600"/>
        </p:xfrm>
        <a:graphic>
          <a:graphicData uri="http://schemas.openxmlformats.org/drawingml/2006/table">
            <a:tbl>
              <a:tblPr firstRow="1" bandRow="1">
                <a:tableStyleId>{5C22544A-7EE6-4342-B048-85BDC9FD1C3A}</a:tableStyleId>
              </a:tblPr>
              <a:tblGrid>
                <a:gridCol w="2015491"/>
                <a:gridCol w="2015491"/>
                <a:gridCol w="2015491"/>
                <a:gridCol w="2015491"/>
              </a:tblGrid>
              <a:tr h="370840">
                <a:tc>
                  <a:txBody>
                    <a:bodyPr/>
                    <a:lstStyle/>
                    <a:p>
                      <a:r>
                        <a:rPr lang="en-US" dirty="0" smtClean="0"/>
                        <a:t>Absorber</a:t>
                      </a:r>
                      <a:endParaRPr lang="en-US" dirty="0"/>
                    </a:p>
                  </a:txBody>
                  <a:tcPr/>
                </a:tc>
                <a:tc>
                  <a:txBody>
                    <a:bodyPr/>
                    <a:lstStyle/>
                    <a:p>
                      <a:r>
                        <a:rPr lang="en-US" dirty="0" err="1" smtClean="0"/>
                        <a:t>CdTe</a:t>
                      </a:r>
                      <a:r>
                        <a:rPr lang="en-US" baseline="0" dirty="0" smtClean="0"/>
                        <a:t> Mean Charge</a:t>
                      </a:r>
                      <a:endParaRPr lang="en-US" dirty="0"/>
                    </a:p>
                  </a:txBody>
                  <a:tcPr/>
                </a:tc>
                <a:tc>
                  <a:txBody>
                    <a:bodyPr/>
                    <a:lstStyle/>
                    <a:p>
                      <a:r>
                        <a:rPr lang="en-US" dirty="0" smtClean="0"/>
                        <a:t>Silicon Mean Charge</a:t>
                      </a:r>
                      <a:endParaRPr lang="en-US" dirty="0"/>
                    </a:p>
                  </a:txBody>
                  <a:tcPr/>
                </a:tc>
                <a:tc>
                  <a:txBody>
                    <a:bodyPr/>
                    <a:lstStyle/>
                    <a:p>
                      <a:r>
                        <a:rPr lang="en-US" dirty="0" smtClean="0"/>
                        <a:t>Mean Charge Ratio</a:t>
                      </a:r>
                      <a:endParaRPr lang="en-US" dirty="0"/>
                    </a:p>
                  </a:txBody>
                  <a:tcPr/>
                </a:tc>
              </a:tr>
              <a:tr h="370840">
                <a:tc>
                  <a:txBody>
                    <a:bodyPr/>
                    <a:lstStyle/>
                    <a:p>
                      <a:r>
                        <a:rPr lang="en-US" dirty="0" smtClean="0"/>
                        <a:t>4X0 Lead</a:t>
                      </a:r>
                      <a:endParaRPr lang="en-US" dirty="0"/>
                    </a:p>
                  </a:txBody>
                  <a:tcPr/>
                </a:tc>
                <a:tc>
                  <a:txBody>
                    <a:bodyPr/>
                    <a:lstStyle/>
                    <a:p>
                      <a:r>
                        <a:rPr lang="en-US" dirty="0" smtClean="0"/>
                        <a:t>312 </a:t>
                      </a:r>
                      <a:r>
                        <a:rPr lang="en-US" dirty="0" err="1" smtClean="0"/>
                        <a:t>fC</a:t>
                      </a:r>
                      <a:endParaRPr lang="en-US" dirty="0"/>
                    </a:p>
                  </a:txBody>
                  <a:tcPr/>
                </a:tc>
                <a:tc>
                  <a:txBody>
                    <a:bodyPr/>
                    <a:lstStyle/>
                    <a:p>
                      <a:r>
                        <a:rPr lang="en-US" dirty="0" smtClean="0"/>
                        <a:t>119 </a:t>
                      </a:r>
                      <a:r>
                        <a:rPr lang="en-US" dirty="0" err="1" smtClean="0"/>
                        <a:t>fC</a:t>
                      </a:r>
                      <a:endParaRPr lang="en-US" dirty="0"/>
                    </a:p>
                  </a:txBody>
                  <a:tcPr/>
                </a:tc>
                <a:tc>
                  <a:txBody>
                    <a:bodyPr/>
                    <a:lstStyle/>
                    <a:p>
                      <a:r>
                        <a:rPr lang="en-US" dirty="0" smtClean="0"/>
                        <a:t>2.6</a:t>
                      </a:r>
                      <a:endParaRPr lang="en-US" dirty="0"/>
                    </a:p>
                  </a:txBody>
                  <a:tcPr/>
                </a:tc>
              </a:tr>
              <a:tr h="370840">
                <a:tc>
                  <a:txBody>
                    <a:bodyPr/>
                    <a:lstStyle/>
                    <a:p>
                      <a:r>
                        <a:rPr lang="en-US" dirty="0" smtClean="0"/>
                        <a:t>6X0 Lead</a:t>
                      </a:r>
                      <a:endParaRPr lang="en-US" dirty="0"/>
                    </a:p>
                  </a:txBody>
                  <a:tcPr/>
                </a:tc>
                <a:tc>
                  <a:txBody>
                    <a:bodyPr/>
                    <a:lstStyle/>
                    <a:p>
                      <a:r>
                        <a:rPr lang="en-US" dirty="0" smtClean="0"/>
                        <a:t>316 </a:t>
                      </a:r>
                      <a:r>
                        <a:rPr lang="en-US" dirty="0" err="1" smtClean="0"/>
                        <a:t>fC</a:t>
                      </a:r>
                      <a:endParaRPr lang="en-US" dirty="0"/>
                    </a:p>
                  </a:txBody>
                  <a:tcPr/>
                </a:tc>
                <a:tc>
                  <a:txBody>
                    <a:bodyPr/>
                    <a:lstStyle/>
                    <a:p>
                      <a:r>
                        <a:rPr lang="en-US" dirty="0" smtClean="0"/>
                        <a:t>138 </a:t>
                      </a:r>
                      <a:r>
                        <a:rPr lang="en-US" dirty="0" err="1" smtClean="0"/>
                        <a:t>fC</a:t>
                      </a:r>
                      <a:endParaRPr lang="en-US" dirty="0"/>
                    </a:p>
                  </a:txBody>
                  <a:tcPr/>
                </a:tc>
                <a:tc>
                  <a:txBody>
                    <a:bodyPr/>
                    <a:lstStyle/>
                    <a:p>
                      <a:r>
                        <a:rPr lang="en-US" dirty="0" smtClean="0"/>
                        <a:t>2.3</a:t>
                      </a:r>
                      <a:endParaRPr lang="en-US" dirty="0"/>
                    </a:p>
                  </a:txBody>
                  <a:tcPr/>
                </a:tc>
              </a:tr>
              <a:tr h="370840">
                <a:tc>
                  <a:txBody>
                    <a:bodyPr/>
                    <a:lstStyle/>
                    <a:p>
                      <a:r>
                        <a:rPr lang="en-US" dirty="0" smtClean="0"/>
                        <a:t>4.3W + 6X0Lead</a:t>
                      </a:r>
                      <a:endParaRPr lang="en-US" dirty="0"/>
                    </a:p>
                  </a:txBody>
                  <a:tcPr/>
                </a:tc>
                <a:tc>
                  <a:txBody>
                    <a:bodyPr/>
                    <a:lstStyle/>
                    <a:p>
                      <a:r>
                        <a:rPr lang="en-US" dirty="0" smtClean="0"/>
                        <a:t>288 </a:t>
                      </a:r>
                      <a:r>
                        <a:rPr lang="en-US" dirty="0" err="1" smtClean="0"/>
                        <a:t>fC</a:t>
                      </a:r>
                      <a:endParaRPr lang="en-US" dirty="0"/>
                    </a:p>
                  </a:txBody>
                  <a:tcPr/>
                </a:tc>
                <a:tc>
                  <a:txBody>
                    <a:bodyPr/>
                    <a:lstStyle/>
                    <a:p>
                      <a:r>
                        <a:rPr lang="en-US" dirty="0" smtClean="0"/>
                        <a:t>50 </a:t>
                      </a:r>
                      <a:r>
                        <a:rPr lang="en-US" dirty="0" err="1" smtClean="0"/>
                        <a:t>fC</a:t>
                      </a:r>
                      <a:endParaRPr lang="en-US" dirty="0"/>
                    </a:p>
                  </a:txBody>
                  <a:tcPr/>
                </a:tc>
                <a:tc>
                  <a:txBody>
                    <a:bodyPr/>
                    <a:lstStyle/>
                    <a:p>
                      <a:r>
                        <a:rPr lang="en-US" dirty="0" smtClean="0"/>
                        <a:t>5.8</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04839542"/>
              </p:ext>
            </p:extLst>
          </p:nvPr>
        </p:nvGraphicFramePr>
        <p:xfrm>
          <a:off x="471333" y="4555242"/>
          <a:ext cx="8061964" cy="1752600"/>
        </p:xfrm>
        <a:graphic>
          <a:graphicData uri="http://schemas.openxmlformats.org/drawingml/2006/table">
            <a:tbl>
              <a:tblPr firstRow="1" bandRow="1">
                <a:tableStyleId>{5C22544A-7EE6-4342-B048-85BDC9FD1C3A}</a:tableStyleId>
              </a:tblPr>
              <a:tblGrid>
                <a:gridCol w="2015491"/>
                <a:gridCol w="2015491"/>
                <a:gridCol w="2015491"/>
                <a:gridCol w="2015491"/>
              </a:tblGrid>
              <a:tr h="370840">
                <a:tc>
                  <a:txBody>
                    <a:bodyPr/>
                    <a:lstStyle/>
                    <a:p>
                      <a:r>
                        <a:rPr lang="en-US" dirty="0" smtClean="0"/>
                        <a:t>Absorber</a:t>
                      </a:r>
                      <a:endParaRPr lang="en-US" dirty="0"/>
                    </a:p>
                  </a:txBody>
                  <a:tcPr/>
                </a:tc>
                <a:tc>
                  <a:txBody>
                    <a:bodyPr/>
                    <a:lstStyle/>
                    <a:p>
                      <a:r>
                        <a:rPr lang="en-US" dirty="0" err="1" smtClean="0"/>
                        <a:t>CdTe</a:t>
                      </a:r>
                      <a:r>
                        <a:rPr lang="en-US" baseline="0" dirty="0" smtClean="0"/>
                        <a:t> Mean Charge</a:t>
                      </a:r>
                      <a:endParaRPr lang="en-US" dirty="0"/>
                    </a:p>
                  </a:txBody>
                  <a:tcPr/>
                </a:tc>
                <a:tc>
                  <a:txBody>
                    <a:bodyPr/>
                    <a:lstStyle/>
                    <a:p>
                      <a:r>
                        <a:rPr lang="en-US" dirty="0" smtClean="0"/>
                        <a:t>Silicon Mean Charge</a:t>
                      </a:r>
                      <a:endParaRPr lang="en-US" dirty="0"/>
                    </a:p>
                  </a:txBody>
                  <a:tcPr/>
                </a:tc>
                <a:tc>
                  <a:txBody>
                    <a:bodyPr/>
                    <a:lstStyle/>
                    <a:p>
                      <a:r>
                        <a:rPr lang="en-US" dirty="0" smtClean="0"/>
                        <a:t>Mean Charge Ratio</a:t>
                      </a:r>
                      <a:endParaRPr lang="en-US" dirty="0"/>
                    </a:p>
                  </a:txBody>
                  <a:tcPr/>
                </a:tc>
              </a:tr>
              <a:tr h="370840">
                <a:tc>
                  <a:txBody>
                    <a:bodyPr/>
                    <a:lstStyle/>
                    <a:p>
                      <a:r>
                        <a:rPr lang="en-US" dirty="0" smtClean="0"/>
                        <a:t>4X0 Lead</a:t>
                      </a:r>
                      <a:endParaRPr lang="en-US" dirty="0"/>
                    </a:p>
                  </a:txBody>
                  <a:tcPr/>
                </a:tc>
                <a:tc>
                  <a:txBody>
                    <a:bodyPr/>
                    <a:lstStyle/>
                    <a:p>
                      <a:r>
                        <a:rPr lang="en-US" dirty="0" smtClean="0"/>
                        <a:t>337 </a:t>
                      </a:r>
                      <a:r>
                        <a:rPr lang="en-US" dirty="0" err="1" smtClean="0"/>
                        <a:t>fC</a:t>
                      </a:r>
                      <a:endParaRPr lang="en-US" dirty="0"/>
                    </a:p>
                  </a:txBody>
                  <a:tcPr/>
                </a:tc>
                <a:tc>
                  <a:txBody>
                    <a:bodyPr/>
                    <a:lstStyle/>
                    <a:p>
                      <a:r>
                        <a:rPr lang="en-US" dirty="0" smtClean="0"/>
                        <a:t>47 </a:t>
                      </a:r>
                      <a:r>
                        <a:rPr lang="en-US" dirty="0" err="1" smtClean="0"/>
                        <a:t>fC</a:t>
                      </a:r>
                      <a:endParaRPr lang="en-US" dirty="0"/>
                    </a:p>
                  </a:txBody>
                  <a:tcPr/>
                </a:tc>
                <a:tc>
                  <a:txBody>
                    <a:bodyPr/>
                    <a:lstStyle/>
                    <a:p>
                      <a:r>
                        <a:rPr lang="en-US" dirty="0" smtClean="0"/>
                        <a:t>7.2</a:t>
                      </a:r>
                      <a:endParaRPr lang="en-US" dirty="0"/>
                    </a:p>
                  </a:txBody>
                  <a:tcPr/>
                </a:tc>
              </a:tr>
              <a:tr h="370840">
                <a:tc>
                  <a:txBody>
                    <a:bodyPr/>
                    <a:lstStyle/>
                    <a:p>
                      <a:r>
                        <a:rPr lang="en-US" dirty="0" smtClean="0"/>
                        <a:t>6X0 Lead</a:t>
                      </a:r>
                      <a:endParaRPr lang="en-US" dirty="0"/>
                    </a:p>
                  </a:txBody>
                  <a:tcPr/>
                </a:tc>
                <a:tc>
                  <a:txBody>
                    <a:bodyPr/>
                    <a:lstStyle/>
                    <a:p>
                      <a:r>
                        <a:rPr lang="en-US" dirty="0" smtClean="0"/>
                        <a:t>252 </a:t>
                      </a:r>
                      <a:r>
                        <a:rPr lang="en-US" dirty="0" err="1" smtClean="0"/>
                        <a:t>fC</a:t>
                      </a:r>
                      <a:endParaRPr lang="en-US" dirty="0"/>
                    </a:p>
                  </a:txBody>
                  <a:tcPr/>
                </a:tc>
                <a:tc>
                  <a:txBody>
                    <a:bodyPr/>
                    <a:lstStyle/>
                    <a:p>
                      <a:r>
                        <a:rPr lang="en-US" dirty="0" smtClean="0"/>
                        <a:t>41 </a:t>
                      </a:r>
                      <a:r>
                        <a:rPr lang="en-US" dirty="0" err="1" smtClean="0"/>
                        <a:t>fC</a:t>
                      </a:r>
                      <a:endParaRPr lang="en-US" dirty="0"/>
                    </a:p>
                  </a:txBody>
                  <a:tcPr/>
                </a:tc>
                <a:tc>
                  <a:txBody>
                    <a:bodyPr/>
                    <a:lstStyle/>
                    <a:p>
                      <a:r>
                        <a:rPr lang="en-US" dirty="0" smtClean="0"/>
                        <a:t>6.1</a:t>
                      </a:r>
                      <a:endParaRPr lang="en-US" dirty="0"/>
                    </a:p>
                  </a:txBody>
                  <a:tcPr/>
                </a:tc>
              </a:tr>
              <a:tr h="370840">
                <a:tc>
                  <a:txBody>
                    <a:bodyPr/>
                    <a:lstStyle/>
                    <a:p>
                      <a:r>
                        <a:rPr lang="en-US" dirty="0" smtClean="0"/>
                        <a:t>4.3W + 6X0Lead</a:t>
                      </a:r>
                      <a:endParaRPr lang="en-US" dirty="0"/>
                    </a:p>
                  </a:txBody>
                  <a:tcPr/>
                </a:tc>
                <a:tc>
                  <a:txBody>
                    <a:bodyPr/>
                    <a:lstStyle/>
                    <a:p>
                      <a:r>
                        <a:rPr lang="en-US" dirty="0" smtClean="0"/>
                        <a:t>133 </a:t>
                      </a:r>
                      <a:r>
                        <a:rPr lang="en-US" dirty="0" err="1" smtClean="0"/>
                        <a:t>fC</a:t>
                      </a:r>
                      <a:endParaRPr lang="en-US" dirty="0"/>
                    </a:p>
                  </a:txBody>
                  <a:tcPr/>
                </a:tc>
                <a:tc>
                  <a:txBody>
                    <a:bodyPr/>
                    <a:lstStyle/>
                    <a:p>
                      <a:r>
                        <a:rPr lang="en-US" dirty="0" smtClean="0"/>
                        <a:t>36 </a:t>
                      </a:r>
                      <a:r>
                        <a:rPr lang="en-US" dirty="0" err="1" smtClean="0"/>
                        <a:t>fC</a:t>
                      </a:r>
                      <a:endParaRPr lang="en-US" dirty="0"/>
                    </a:p>
                  </a:txBody>
                  <a:tcPr/>
                </a:tc>
                <a:tc>
                  <a:txBody>
                    <a:bodyPr/>
                    <a:lstStyle/>
                    <a:p>
                      <a:r>
                        <a:rPr lang="en-US" dirty="0" smtClean="0"/>
                        <a:t>3.7</a:t>
                      </a:r>
                      <a:endParaRPr lang="en-US" dirty="0"/>
                    </a:p>
                  </a:txBody>
                  <a:tcPr/>
                </a:tc>
              </a:tr>
            </a:tbl>
          </a:graphicData>
        </a:graphic>
      </p:graphicFrame>
      <p:sp>
        <p:nvSpPr>
          <p:cNvPr id="9" name="TextBox 8"/>
          <p:cNvSpPr txBox="1"/>
          <p:nvPr/>
        </p:nvSpPr>
        <p:spPr>
          <a:xfrm>
            <a:off x="1906833" y="1652353"/>
            <a:ext cx="4868177" cy="461665"/>
          </a:xfrm>
          <a:prstGeom prst="rect">
            <a:avLst/>
          </a:prstGeom>
          <a:noFill/>
        </p:spPr>
        <p:txBody>
          <a:bodyPr wrap="square" rtlCol="0">
            <a:spAutoFit/>
          </a:bodyPr>
          <a:lstStyle/>
          <a:p>
            <a:r>
              <a:rPr lang="en-US" sz="2400" dirty="0" smtClean="0">
                <a:sym typeface="Wingdings"/>
              </a:rPr>
              <a:t>Sensor Located after first air gap</a:t>
            </a:r>
          </a:p>
        </p:txBody>
      </p:sp>
      <p:sp>
        <p:nvSpPr>
          <p:cNvPr id="10" name="TextBox 9"/>
          <p:cNvSpPr txBox="1"/>
          <p:nvPr/>
        </p:nvSpPr>
        <p:spPr>
          <a:xfrm>
            <a:off x="0" y="831499"/>
            <a:ext cx="9070501" cy="830997"/>
          </a:xfrm>
          <a:prstGeom prst="rect">
            <a:avLst/>
          </a:prstGeom>
          <a:noFill/>
        </p:spPr>
        <p:txBody>
          <a:bodyPr wrap="square" rtlCol="0">
            <a:spAutoFit/>
          </a:bodyPr>
          <a:lstStyle/>
          <a:p>
            <a:pPr marL="342900" indent="-342900">
              <a:buFont typeface="Arial"/>
              <a:buChar char="•"/>
            </a:pPr>
            <a:r>
              <a:rPr lang="en-US" sz="2400" dirty="0" smtClean="0">
                <a:sym typeface="Wingdings"/>
              </a:rPr>
              <a:t>From previous slide, clearly the air gaps make a big difference</a:t>
            </a:r>
          </a:p>
          <a:p>
            <a:pPr marL="342900" indent="-342900">
              <a:buFont typeface="Arial"/>
              <a:buChar char="•"/>
            </a:pPr>
            <a:r>
              <a:rPr lang="en-US" sz="2400" dirty="0" smtClean="0">
                <a:sym typeface="Wingdings"/>
              </a:rPr>
              <a:t>Let’s compare the signals under the same air gap distance</a:t>
            </a:r>
          </a:p>
        </p:txBody>
      </p:sp>
      <p:sp>
        <p:nvSpPr>
          <p:cNvPr id="11" name="TextBox 10"/>
          <p:cNvSpPr txBox="1"/>
          <p:nvPr/>
        </p:nvSpPr>
        <p:spPr>
          <a:xfrm>
            <a:off x="2059233" y="4093577"/>
            <a:ext cx="4868177" cy="461665"/>
          </a:xfrm>
          <a:prstGeom prst="rect">
            <a:avLst/>
          </a:prstGeom>
          <a:noFill/>
        </p:spPr>
        <p:txBody>
          <a:bodyPr wrap="square" rtlCol="0">
            <a:spAutoFit/>
          </a:bodyPr>
          <a:lstStyle/>
          <a:p>
            <a:r>
              <a:rPr lang="en-US" sz="2400" dirty="0" smtClean="0">
                <a:sym typeface="Wingdings"/>
              </a:rPr>
              <a:t>Sensor Located after 2</a:t>
            </a:r>
            <a:r>
              <a:rPr lang="en-US" sz="2400" baseline="30000" dirty="0" smtClean="0">
                <a:sym typeface="Wingdings"/>
              </a:rPr>
              <a:t>nd</a:t>
            </a:r>
            <a:r>
              <a:rPr lang="en-US" sz="2400" dirty="0" smtClean="0">
                <a:sym typeface="Wingdings"/>
              </a:rPr>
              <a:t> air gap</a:t>
            </a:r>
          </a:p>
        </p:txBody>
      </p:sp>
    </p:spTree>
    <p:extLst>
      <p:ext uri="{BB962C8B-B14F-4D97-AF65-F5344CB8AC3E}">
        <p14:creationId xmlns:p14="http://schemas.microsoft.com/office/powerpoint/2010/main" val="21434637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Shower Signal Comparison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30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67876365"/>
              </p:ext>
            </p:extLst>
          </p:nvPr>
        </p:nvGraphicFramePr>
        <p:xfrm>
          <a:off x="471333" y="2156467"/>
          <a:ext cx="8061964" cy="1752600"/>
        </p:xfrm>
        <a:graphic>
          <a:graphicData uri="http://schemas.openxmlformats.org/drawingml/2006/table">
            <a:tbl>
              <a:tblPr firstRow="1" bandRow="1">
                <a:tableStyleId>{5C22544A-7EE6-4342-B048-85BDC9FD1C3A}</a:tableStyleId>
              </a:tblPr>
              <a:tblGrid>
                <a:gridCol w="2015491"/>
                <a:gridCol w="2015491"/>
                <a:gridCol w="2015491"/>
                <a:gridCol w="2015491"/>
              </a:tblGrid>
              <a:tr h="370840">
                <a:tc>
                  <a:txBody>
                    <a:bodyPr/>
                    <a:lstStyle/>
                    <a:p>
                      <a:r>
                        <a:rPr lang="en-US" dirty="0" smtClean="0"/>
                        <a:t>Absorber</a:t>
                      </a:r>
                      <a:endParaRPr lang="en-US" dirty="0"/>
                    </a:p>
                  </a:txBody>
                  <a:tcPr/>
                </a:tc>
                <a:tc>
                  <a:txBody>
                    <a:bodyPr/>
                    <a:lstStyle/>
                    <a:p>
                      <a:r>
                        <a:rPr lang="en-US" dirty="0" err="1" smtClean="0"/>
                        <a:t>CdTe</a:t>
                      </a:r>
                      <a:r>
                        <a:rPr lang="en-US" baseline="0" dirty="0" smtClean="0"/>
                        <a:t> Mean Charge</a:t>
                      </a:r>
                      <a:endParaRPr lang="en-US" dirty="0"/>
                    </a:p>
                  </a:txBody>
                  <a:tcPr/>
                </a:tc>
                <a:tc>
                  <a:txBody>
                    <a:bodyPr/>
                    <a:lstStyle/>
                    <a:p>
                      <a:r>
                        <a:rPr lang="en-US" dirty="0" smtClean="0"/>
                        <a:t>Silicon Mean Charge</a:t>
                      </a:r>
                      <a:endParaRPr lang="en-US" dirty="0"/>
                    </a:p>
                  </a:txBody>
                  <a:tcPr/>
                </a:tc>
                <a:tc>
                  <a:txBody>
                    <a:bodyPr/>
                    <a:lstStyle/>
                    <a:p>
                      <a:r>
                        <a:rPr lang="en-US" dirty="0" smtClean="0"/>
                        <a:t>Mean Charge Ratio</a:t>
                      </a:r>
                      <a:endParaRPr lang="en-US" dirty="0"/>
                    </a:p>
                  </a:txBody>
                  <a:tcPr/>
                </a:tc>
              </a:tr>
              <a:tr h="370840">
                <a:tc>
                  <a:txBody>
                    <a:bodyPr/>
                    <a:lstStyle/>
                    <a:p>
                      <a:r>
                        <a:rPr lang="en-US" dirty="0" smtClean="0"/>
                        <a:t>4X0 Lead</a:t>
                      </a:r>
                      <a:endParaRPr lang="en-US" dirty="0"/>
                    </a:p>
                  </a:txBody>
                  <a:tcPr/>
                </a:tc>
                <a:tc>
                  <a:txBody>
                    <a:bodyPr/>
                    <a:lstStyle/>
                    <a:p>
                      <a:r>
                        <a:rPr lang="en-US" dirty="0" smtClean="0"/>
                        <a:t>312 </a:t>
                      </a:r>
                      <a:r>
                        <a:rPr lang="en-US" dirty="0" err="1" smtClean="0"/>
                        <a:t>fC</a:t>
                      </a:r>
                      <a:endParaRPr lang="en-US" dirty="0"/>
                    </a:p>
                  </a:txBody>
                  <a:tcPr/>
                </a:tc>
                <a:tc>
                  <a:txBody>
                    <a:bodyPr/>
                    <a:lstStyle/>
                    <a:p>
                      <a:r>
                        <a:rPr lang="en-US" dirty="0" smtClean="0"/>
                        <a:t>119 </a:t>
                      </a:r>
                      <a:r>
                        <a:rPr lang="en-US" dirty="0" err="1" smtClean="0"/>
                        <a:t>fC</a:t>
                      </a:r>
                      <a:endParaRPr lang="en-US" dirty="0"/>
                    </a:p>
                  </a:txBody>
                  <a:tcPr/>
                </a:tc>
                <a:tc>
                  <a:txBody>
                    <a:bodyPr/>
                    <a:lstStyle/>
                    <a:p>
                      <a:r>
                        <a:rPr lang="en-US" dirty="0" smtClean="0"/>
                        <a:t>2.6</a:t>
                      </a:r>
                      <a:endParaRPr lang="en-US" dirty="0"/>
                    </a:p>
                  </a:txBody>
                  <a:tcPr/>
                </a:tc>
              </a:tr>
              <a:tr h="370840">
                <a:tc>
                  <a:txBody>
                    <a:bodyPr/>
                    <a:lstStyle/>
                    <a:p>
                      <a:r>
                        <a:rPr lang="en-US" dirty="0" smtClean="0"/>
                        <a:t>6X0 Lead</a:t>
                      </a:r>
                      <a:endParaRPr lang="en-US" dirty="0"/>
                    </a:p>
                  </a:txBody>
                  <a:tcPr/>
                </a:tc>
                <a:tc>
                  <a:txBody>
                    <a:bodyPr/>
                    <a:lstStyle/>
                    <a:p>
                      <a:r>
                        <a:rPr lang="en-US" dirty="0" smtClean="0"/>
                        <a:t>316 </a:t>
                      </a:r>
                      <a:r>
                        <a:rPr lang="en-US" dirty="0" err="1" smtClean="0"/>
                        <a:t>fC</a:t>
                      </a:r>
                      <a:endParaRPr lang="en-US" dirty="0"/>
                    </a:p>
                  </a:txBody>
                  <a:tcPr/>
                </a:tc>
                <a:tc>
                  <a:txBody>
                    <a:bodyPr/>
                    <a:lstStyle/>
                    <a:p>
                      <a:r>
                        <a:rPr lang="en-US" dirty="0" smtClean="0"/>
                        <a:t>138 </a:t>
                      </a:r>
                      <a:r>
                        <a:rPr lang="en-US" dirty="0" err="1" smtClean="0"/>
                        <a:t>fC</a:t>
                      </a:r>
                      <a:endParaRPr lang="en-US" dirty="0"/>
                    </a:p>
                  </a:txBody>
                  <a:tcPr/>
                </a:tc>
                <a:tc>
                  <a:txBody>
                    <a:bodyPr/>
                    <a:lstStyle/>
                    <a:p>
                      <a:r>
                        <a:rPr lang="en-US" dirty="0" smtClean="0"/>
                        <a:t>2.3</a:t>
                      </a:r>
                      <a:endParaRPr lang="en-US" dirty="0"/>
                    </a:p>
                  </a:txBody>
                  <a:tcPr/>
                </a:tc>
              </a:tr>
              <a:tr h="370840">
                <a:tc>
                  <a:txBody>
                    <a:bodyPr/>
                    <a:lstStyle/>
                    <a:p>
                      <a:r>
                        <a:rPr lang="en-US" dirty="0" smtClean="0"/>
                        <a:t>4.3W + 6X0Lead</a:t>
                      </a:r>
                      <a:endParaRPr lang="en-US" dirty="0"/>
                    </a:p>
                  </a:txBody>
                  <a:tcPr/>
                </a:tc>
                <a:tc>
                  <a:txBody>
                    <a:bodyPr/>
                    <a:lstStyle/>
                    <a:p>
                      <a:r>
                        <a:rPr lang="en-US" dirty="0" smtClean="0"/>
                        <a:t>288 </a:t>
                      </a:r>
                      <a:r>
                        <a:rPr lang="en-US" dirty="0" err="1" smtClean="0"/>
                        <a:t>fC</a:t>
                      </a:r>
                      <a:endParaRPr lang="en-US" dirty="0"/>
                    </a:p>
                  </a:txBody>
                  <a:tcPr/>
                </a:tc>
                <a:tc>
                  <a:txBody>
                    <a:bodyPr/>
                    <a:lstStyle/>
                    <a:p>
                      <a:r>
                        <a:rPr lang="en-US" dirty="0" smtClean="0"/>
                        <a:t>50 </a:t>
                      </a:r>
                      <a:r>
                        <a:rPr lang="en-US" dirty="0" err="1" smtClean="0"/>
                        <a:t>fC</a:t>
                      </a:r>
                      <a:endParaRPr lang="en-US" dirty="0"/>
                    </a:p>
                  </a:txBody>
                  <a:tcPr/>
                </a:tc>
                <a:tc>
                  <a:txBody>
                    <a:bodyPr/>
                    <a:lstStyle/>
                    <a:p>
                      <a:r>
                        <a:rPr lang="en-US" dirty="0" smtClean="0"/>
                        <a:t>5.8</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15325564"/>
              </p:ext>
            </p:extLst>
          </p:nvPr>
        </p:nvGraphicFramePr>
        <p:xfrm>
          <a:off x="471333" y="4555242"/>
          <a:ext cx="8061964" cy="1752600"/>
        </p:xfrm>
        <a:graphic>
          <a:graphicData uri="http://schemas.openxmlformats.org/drawingml/2006/table">
            <a:tbl>
              <a:tblPr firstRow="1" bandRow="1">
                <a:tableStyleId>{5C22544A-7EE6-4342-B048-85BDC9FD1C3A}</a:tableStyleId>
              </a:tblPr>
              <a:tblGrid>
                <a:gridCol w="2015491"/>
                <a:gridCol w="2015491"/>
                <a:gridCol w="2015491"/>
                <a:gridCol w="2015491"/>
              </a:tblGrid>
              <a:tr h="370840">
                <a:tc>
                  <a:txBody>
                    <a:bodyPr/>
                    <a:lstStyle/>
                    <a:p>
                      <a:r>
                        <a:rPr lang="en-US" dirty="0" smtClean="0"/>
                        <a:t>Absorber</a:t>
                      </a:r>
                      <a:endParaRPr lang="en-US" dirty="0"/>
                    </a:p>
                  </a:txBody>
                  <a:tcPr/>
                </a:tc>
                <a:tc>
                  <a:txBody>
                    <a:bodyPr/>
                    <a:lstStyle/>
                    <a:p>
                      <a:r>
                        <a:rPr lang="en-US" dirty="0" err="1" smtClean="0"/>
                        <a:t>CdTe</a:t>
                      </a:r>
                      <a:r>
                        <a:rPr lang="en-US" baseline="0" dirty="0" smtClean="0"/>
                        <a:t> Mean Charge</a:t>
                      </a:r>
                      <a:endParaRPr lang="en-US" dirty="0"/>
                    </a:p>
                  </a:txBody>
                  <a:tcPr/>
                </a:tc>
                <a:tc>
                  <a:txBody>
                    <a:bodyPr/>
                    <a:lstStyle/>
                    <a:p>
                      <a:r>
                        <a:rPr lang="en-US" dirty="0" smtClean="0"/>
                        <a:t>Silicon Mean Charge</a:t>
                      </a:r>
                      <a:endParaRPr lang="en-US" dirty="0"/>
                    </a:p>
                  </a:txBody>
                  <a:tcPr/>
                </a:tc>
                <a:tc>
                  <a:txBody>
                    <a:bodyPr/>
                    <a:lstStyle/>
                    <a:p>
                      <a:r>
                        <a:rPr lang="en-US" dirty="0" smtClean="0"/>
                        <a:t>Mean Charge Ratio</a:t>
                      </a:r>
                      <a:endParaRPr lang="en-US" dirty="0"/>
                    </a:p>
                  </a:txBody>
                  <a:tcPr/>
                </a:tc>
              </a:tr>
              <a:tr h="370840">
                <a:tc>
                  <a:txBody>
                    <a:bodyPr/>
                    <a:lstStyle/>
                    <a:p>
                      <a:r>
                        <a:rPr lang="en-US" dirty="0" smtClean="0"/>
                        <a:t>4X0 Lead</a:t>
                      </a:r>
                      <a:endParaRPr lang="en-US" dirty="0"/>
                    </a:p>
                  </a:txBody>
                  <a:tcPr/>
                </a:tc>
                <a:tc>
                  <a:txBody>
                    <a:bodyPr/>
                    <a:lstStyle/>
                    <a:p>
                      <a:r>
                        <a:rPr lang="en-US" dirty="0" smtClean="0"/>
                        <a:t>337 </a:t>
                      </a:r>
                      <a:r>
                        <a:rPr lang="en-US" dirty="0" err="1" smtClean="0"/>
                        <a:t>fC</a:t>
                      </a:r>
                      <a:endParaRPr lang="en-US" dirty="0"/>
                    </a:p>
                  </a:txBody>
                  <a:tcPr/>
                </a:tc>
                <a:tc>
                  <a:txBody>
                    <a:bodyPr/>
                    <a:lstStyle/>
                    <a:p>
                      <a:r>
                        <a:rPr lang="en-US" dirty="0" smtClean="0"/>
                        <a:t>47 </a:t>
                      </a:r>
                      <a:r>
                        <a:rPr lang="en-US" dirty="0" err="1" smtClean="0"/>
                        <a:t>fC</a:t>
                      </a:r>
                      <a:endParaRPr lang="en-US" dirty="0"/>
                    </a:p>
                  </a:txBody>
                  <a:tcPr/>
                </a:tc>
                <a:tc>
                  <a:txBody>
                    <a:bodyPr/>
                    <a:lstStyle/>
                    <a:p>
                      <a:r>
                        <a:rPr lang="en-US" dirty="0" smtClean="0"/>
                        <a:t>7.2</a:t>
                      </a:r>
                      <a:endParaRPr lang="en-US" dirty="0"/>
                    </a:p>
                  </a:txBody>
                  <a:tcPr/>
                </a:tc>
              </a:tr>
              <a:tr h="370840">
                <a:tc>
                  <a:txBody>
                    <a:bodyPr/>
                    <a:lstStyle/>
                    <a:p>
                      <a:r>
                        <a:rPr lang="en-US" dirty="0" smtClean="0"/>
                        <a:t>6X0 Lead</a:t>
                      </a:r>
                      <a:endParaRPr lang="en-US" dirty="0"/>
                    </a:p>
                  </a:txBody>
                  <a:tcPr/>
                </a:tc>
                <a:tc>
                  <a:txBody>
                    <a:bodyPr/>
                    <a:lstStyle/>
                    <a:p>
                      <a:r>
                        <a:rPr lang="en-US" dirty="0" smtClean="0"/>
                        <a:t>252 </a:t>
                      </a:r>
                      <a:r>
                        <a:rPr lang="en-US" dirty="0" err="1" smtClean="0"/>
                        <a:t>fC</a:t>
                      </a:r>
                      <a:endParaRPr lang="en-US" dirty="0"/>
                    </a:p>
                  </a:txBody>
                  <a:tcPr/>
                </a:tc>
                <a:tc>
                  <a:txBody>
                    <a:bodyPr/>
                    <a:lstStyle/>
                    <a:p>
                      <a:r>
                        <a:rPr lang="en-US" dirty="0" smtClean="0"/>
                        <a:t>41 </a:t>
                      </a:r>
                      <a:r>
                        <a:rPr lang="en-US" dirty="0" err="1" smtClean="0"/>
                        <a:t>fC</a:t>
                      </a:r>
                      <a:endParaRPr lang="en-US" dirty="0"/>
                    </a:p>
                  </a:txBody>
                  <a:tcPr/>
                </a:tc>
                <a:tc>
                  <a:txBody>
                    <a:bodyPr/>
                    <a:lstStyle/>
                    <a:p>
                      <a:r>
                        <a:rPr lang="en-US" dirty="0" smtClean="0"/>
                        <a:t>6.1</a:t>
                      </a:r>
                      <a:endParaRPr lang="en-US" dirty="0"/>
                    </a:p>
                  </a:txBody>
                  <a:tcPr/>
                </a:tc>
              </a:tr>
              <a:tr h="370840">
                <a:tc>
                  <a:txBody>
                    <a:bodyPr/>
                    <a:lstStyle/>
                    <a:p>
                      <a:r>
                        <a:rPr lang="en-US" dirty="0" smtClean="0"/>
                        <a:t>4.3W + 6X0Lead</a:t>
                      </a:r>
                      <a:endParaRPr lang="en-US" dirty="0"/>
                    </a:p>
                  </a:txBody>
                  <a:tcPr/>
                </a:tc>
                <a:tc>
                  <a:txBody>
                    <a:bodyPr/>
                    <a:lstStyle/>
                    <a:p>
                      <a:r>
                        <a:rPr lang="en-US" dirty="0" smtClean="0"/>
                        <a:t>133 </a:t>
                      </a:r>
                      <a:r>
                        <a:rPr lang="en-US" dirty="0" err="1" smtClean="0"/>
                        <a:t>fC</a:t>
                      </a:r>
                      <a:endParaRPr lang="en-US" dirty="0"/>
                    </a:p>
                  </a:txBody>
                  <a:tcPr/>
                </a:tc>
                <a:tc>
                  <a:txBody>
                    <a:bodyPr/>
                    <a:lstStyle/>
                    <a:p>
                      <a:r>
                        <a:rPr lang="en-US" dirty="0" smtClean="0"/>
                        <a:t>36 </a:t>
                      </a:r>
                      <a:r>
                        <a:rPr lang="en-US" dirty="0" err="1" smtClean="0"/>
                        <a:t>fC</a:t>
                      </a:r>
                      <a:endParaRPr lang="en-US" dirty="0"/>
                    </a:p>
                  </a:txBody>
                  <a:tcPr/>
                </a:tc>
                <a:tc>
                  <a:txBody>
                    <a:bodyPr/>
                    <a:lstStyle/>
                    <a:p>
                      <a:r>
                        <a:rPr lang="en-US" dirty="0" smtClean="0"/>
                        <a:t>3.7</a:t>
                      </a:r>
                      <a:endParaRPr lang="en-US" dirty="0"/>
                    </a:p>
                  </a:txBody>
                  <a:tcPr/>
                </a:tc>
              </a:tr>
            </a:tbl>
          </a:graphicData>
        </a:graphic>
      </p:graphicFrame>
      <p:sp>
        <p:nvSpPr>
          <p:cNvPr id="9" name="TextBox 8"/>
          <p:cNvSpPr txBox="1"/>
          <p:nvPr/>
        </p:nvSpPr>
        <p:spPr>
          <a:xfrm>
            <a:off x="1906833" y="1652353"/>
            <a:ext cx="4868177" cy="461665"/>
          </a:xfrm>
          <a:prstGeom prst="rect">
            <a:avLst/>
          </a:prstGeom>
          <a:noFill/>
        </p:spPr>
        <p:txBody>
          <a:bodyPr wrap="square" rtlCol="0">
            <a:spAutoFit/>
          </a:bodyPr>
          <a:lstStyle/>
          <a:p>
            <a:r>
              <a:rPr lang="en-US" sz="2400" dirty="0" smtClean="0">
                <a:sym typeface="Wingdings"/>
              </a:rPr>
              <a:t>Sensor Located after first air gap</a:t>
            </a:r>
          </a:p>
        </p:txBody>
      </p:sp>
      <p:sp>
        <p:nvSpPr>
          <p:cNvPr id="10" name="TextBox 9"/>
          <p:cNvSpPr txBox="1"/>
          <p:nvPr/>
        </p:nvSpPr>
        <p:spPr>
          <a:xfrm>
            <a:off x="0" y="725677"/>
            <a:ext cx="9070501" cy="1015663"/>
          </a:xfrm>
          <a:prstGeom prst="rect">
            <a:avLst/>
          </a:prstGeom>
          <a:noFill/>
        </p:spPr>
        <p:txBody>
          <a:bodyPr wrap="square" rtlCol="0">
            <a:spAutoFit/>
          </a:bodyPr>
          <a:lstStyle/>
          <a:p>
            <a:pPr marL="342900" indent="-342900">
              <a:buFont typeface="Arial"/>
              <a:buChar char="•"/>
            </a:pPr>
            <a:r>
              <a:rPr lang="en-US" sz="2000" dirty="0" smtClean="0">
                <a:solidFill>
                  <a:srgbClr val="FF0000"/>
                </a:solidFill>
                <a:sym typeface="Wingdings"/>
              </a:rPr>
              <a:t>At 10X0, </a:t>
            </a:r>
            <a:r>
              <a:rPr lang="en-US" sz="2000" dirty="0" err="1" smtClean="0">
                <a:solidFill>
                  <a:srgbClr val="FF0000"/>
                </a:solidFill>
                <a:sym typeface="Wingdings"/>
              </a:rPr>
              <a:t>CdTe</a:t>
            </a:r>
            <a:r>
              <a:rPr lang="en-US" sz="2000" dirty="0" smtClean="0">
                <a:solidFill>
                  <a:srgbClr val="FF0000"/>
                </a:solidFill>
                <a:sym typeface="Wingdings"/>
              </a:rPr>
              <a:t> seems to see a bigger signal that disappears if we place it after the silicon sensor + copper box + air gaps</a:t>
            </a:r>
          </a:p>
          <a:p>
            <a:pPr marL="800100" lvl="1" indent="-342900">
              <a:buFont typeface="Arial"/>
              <a:buChar char="•"/>
            </a:pPr>
            <a:r>
              <a:rPr lang="en-US" sz="2000" dirty="0" smtClean="0">
                <a:solidFill>
                  <a:srgbClr val="FF0000"/>
                </a:solidFill>
                <a:sym typeface="Wingdings"/>
              </a:rPr>
              <a:t>Maybe the x-ray photons get absorbed in the copper / air?</a:t>
            </a:r>
          </a:p>
        </p:txBody>
      </p:sp>
      <p:sp>
        <p:nvSpPr>
          <p:cNvPr id="11" name="TextBox 10"/>
          <p:cNvSpPr txBox="1"/>
          <p:nvPr/>
        </p:nvSpPr>
        <p:spPr>
          <a:xfrm>
            <a:off x="2059233" y="4093577"/>
            <a:ext cx="4868177" cy="461665"/>
          </a:xfrm>
          <a:prstGeom prst="rect">
            <a:avLst/>
          </a:prstGeom>
          <a:noFill/>
        </p:spPr>
        <p:txBody>
          <a:bodyPr wrap="square" rtlCol="0">
            <a:spAutoFit/>
          </a:bodyPr>
          <a:lstStyle/>
          <a:p>
            <a:r>
              <a:rPr lang="en-US" sz="2400" dirty="0" smtClean="0">
                <a:sym typeface="Wingdings"/>
              </a:rPr>
              <a:t>Sensor Located after 2</a:t>
            </a:r>
            <a:r>
              <a:rPr lang="en-US" sz="2400" baseline="30000" dirty="0" smtClean="0">
                <a:sym typeface="Wingdings"/>
              </a:rPr>
              <a:t>nd</a:t>
            </a:r>
            <a:r>
              <a:rPr lang="en-US" sz="2400" dirty="0" smtClean="0">
                <a:sym typeface="Wingdings"/>
              </a:rPr>
              <a:t> air gap</a:t>
            </a:r>
          </a:p>
        </p:txBody>
      </p:sp>
      <p:sp>
        <p:nvSpPr>
          <p:cNvPr id="2" name="Oval 1"/>
          <p:cNvSpPr/>
          <p:nvPr/>
        </p:nvSpPr>
        <p:spPr>
          <a:xfrm>
            <a:off x="2387053" y="3527475"/>
            <a:ext cx="1058299" cy="482089"/>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387053" y="5885562"/>
            <a:ext cx="1058299" cy="482089"/>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82825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Shower Signal Comparison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31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4346465"/>
              </p:ext>
            </p:extLst>
          </p:nvPr>
        </p:nvGraphicFramePr>
        <p:xfrm>
          <a:off x="471333" y="2156467"/>
          <a:ext cx="8061964" cy="1752600"/>
        </p:xfrm>
        <a:graphic>
          <a:graphicData uri="http://schemas.openxmlformats.org/drawingml/2006/table">
            <a:tbl>
              <a:tblPr firstRow="1" bandRow="1">
                <a:tableStyleId>{5C22544A-7EE6-4342-B048-85BDC9FD1C3A}</a:tableStyleId>
              </a:tblPr>
              <a:tblGrid>
                <a:gridCol w="2015491"/>
                <a:gridCol w="2015491"/>
                <a:gridCol w="2015491"/>
                <a:gridCol w="2015491"/>
              </a:tblGrid>
              <a:tr h="370840">
                <a:tc>
                  <a:txBody>
                    <a:bodyPr/>
                    <a:lstStyle/>
                    <a:p>
                      <a:r>
                        <a:rPr lang="en-US" dirty="0" smtClean="0"/>
                        <a:t>Absorber</a:t>
                      </a:r>
                      <a:endParaRPr lang="en-US" dirty="0"/>
                    </a:p>
                  </a:txBody>
                  <a:tcPr/>
                </a:tc>
                <a:tc>
                  <a:txBody>
                    <a:bodyPr/>
                    <a:lstStyle/>
                    <a:p>
                      <a:r>
                        <a:rPr lang="en-US" dirty="0" err="1" smtClean="0"/>
                        <a:t>CdTe</a:t>
                      </a:r>
                      <a:r>
                        <a:rPr lang="en-US" baseline="0" dirty="0" smtClean="0"/>
                        <a:t> Mean Charge</a:t>
                      </a:r>
                      <a:endParaRPr lang="en-US" dirty="0"/>
                    </a:p>
                  </a:txBody>
                  <a:tcPr/>
                </a:tc>
                <a:tc>
                  <a:txBody>
                    <a:bodyPr/>
                    <a:lstStyle/>
                    <a:p>
                      <a:r>
                        <a:rPr lang="en-US" dirty="0" smtClean="0"/>
                        <a:t>Silicon Mean Charge</a:t>
                      </a:r>
                      <a:endParaRPr lang="en-US" dirty="0"/>
                    </a:p>
                  </a:txBody>
                  <a:tcPr/>
                </a:tc>
                <a:tc>
                  <a:txBody>
                    <a:bodyPr/>
                    <a:lstStyle/>
                    <a:p>
                      <a:r>
                        <a:rPr lang="en-US" dirty="0" smtClean="0"/>
                        <a:t>Mean Charge Ratio</a:t>
                      </a:r>
                      <a:endParaRPr lang="en-US" dirty="0"/>
                    </a:p>
                  </a:txBody>
                  <a:tcPr/>
                </a:tc>
              </a:tr>
              <a:tr h="370840">
                <a:tc>
                  <a:txBody>
                    <a:bodyPr/>
                    <a:lstStyle/>
                    <a:p>
                      <a:r>
                        <a:rPr lang="en-US" dirty="0" smtClean="0"/>
                        <a:t>4X0 Lead</a:t>
                      </a:r>
                      <a:endParaRPr lang="en-US" dirty="0"/>
                    </a:p>
                  </a:txBody>
                  <a:tcPr/>
                </a:tc>
                <a:tc>
                  <a:txBody>
                    <a:bodyPr/>
                    <a:lstStyle/>
                    <a:p>
                      <a:r>
                        <a:rPr lang="en-US" dirty="0" smtClean="0"/>
                        <a:t>312 </a:t>
                      </a:r>
                      <a:r>
                        <a:rPr lang="en-US" dirty="0" err="1" smtClean="0"/>
                        <a:t>fC</a:t>
                      </a:r>
                      <a:endParaRPr lang="en-US" dirty="0"/>
                    </a:p>
                  </a:txBody>
                  <a:tcPr/>
                </a:tc>
                <a:tc>
                  <a:txBody>
                    <a:bodyPr/>
                    <a:lstStyle/>
                    <a:p>
                      <a:r>
                        <a:rPr lang="en-US" dirty="0" smtClean="0"/>
                        <a:t>119 </a:t>
                      </a:r>
                      <a:r>
                        <a:rPr lang="en-US" dirty="0" err="1" smtClean="0"/>
                        <a:t>fC</a:t>
                      </a:r>
                      <a:endParaRPr lang="en-US" dirty="0"/>
                    </a:p>
                  </a:txBody>
                  <a:tcPr/>
                </a:tc>
                <a:tc>
                  <a:txBody>
                    <a:bodyPr/>
                    <a:lstStyle/>
                    <a:p>
                      <a:r>
                        <a:rPr lang="en-US" dirty="0" smtClean="0"/>
                        <a:t>2.6</a:t>
                      </a:r>
                      <a:endParaRPr lang="en-US" dirty="0"/>
                    </a:p>
                  </a:txBody>
                  <a:tcPr/>
                </a:tc>
              </a:tr>
              <a:tr h="370840">
                <a:tc>
                  <a:txBody>
                    <a:bodyPr/>
                    <a:lstStyle/>
                    <a:p>
                      <a:r>
                        <a:rPr lang="en-US" dirty="0" smtClean="0"/>
                        <a:t>6X0 Lead</a:t>
                      </a:r>
                      <a:endParaRPr lang="en-US" dirty="0"/>
                    </a:p>
                  </a:txBody>
                  <a:tcPr/>
                </a:tc>
                <a:tc>
                  <a:txBody>
                    <a:bodyPr/>
                    <a:lstStyle/>
                    <a:p>
                      <a:r>
                        <a:rPr lang="en-US" dirty="0" smtClean="0"/>
                        <a:t>316 </a:t>
                      </a:r>
                      <a:r>
                        <a:rPr lang="en-US" dirty="0" err="1" smtClean="0"/>
                        <a:t>fC</a:t>
                      </a:r>
                      <a:endParaRPr lang="en-US" dirty="0"/>
                    </a:p>
                  </a:txBody>
                  <a:tcPr/>
                </a:tc>
                <a:tc>
                  <a:txBody>
                    <a:bodyPr/>
                    <a:lstStyle/>
                    <a:p>
                      <a:r>
                        <a:rPr lang="en-US" dirty="0" smtClean="0"/>
                        <a:t>138 </a:t>
                      </a:r>
                      <a:r>
                        <a:rPr lang="en-US" dirty="0" err="1" smtClean="0"/>
                        <a:t>fC</a:t>
                      </a:r>
                      <a:endParaRPr lang="en-US" dirty="0"/>
                    </a:p>
                  </a:txBody>
                  <a:tcPr/>
                </a:tc>
                <a:tc>
                  <a:txBody>
                    <a:bodyPr/>
                    <a:lstStyle/>
                    <a:p>
                      <a:r>
                        <a:rPr lang="en-US" dirty="0" smtClean="0"/>
                        <a:t>2.3</a:t>
                      </a:r>
                      <a:endParaRPr lang="en-US" dirty="0"/>
                    </a:p>
                  </a:txBody>
                  <a:tcPr/>
                </a:tc>
              </a:tr>
              <a:tr h="370840">
                <a:tc>
                  <a:txBody>
                    <a:bodyPr/>
                    <a:lstStyle/>
                    <a:p>
                      <a:r>
                        <a:rPr lang="en-US" dirty="0" smtClean="0"/>
                        <a:t>4.3W + 6X0Lead</a:t>
                      </a:r>
                      <a:endParaRPr lang="en-US" dirty="0"/>
                    </a:p>
                  </a:txBody>
                  <a:tcPr/>
                </a:tc>
                <a:tc>
                  <a:txBody>
                    <a:bodyPr/>
                    <a:lstStyle/>
                    <a:p>
                      <a:r>
                        <a:rPr lang="en-US" dirty="0" smtClean="0"/>
                        <a:t>288 </a:t>
                      </a:r>
                      <a:r>
                        <a:rPr lang="en-US" dirty="0" err="1" smtClean="0"/>
                        <a:t>fC</a:t>
                      </a:r>
                      <a:endParaRPr lang="en-US" dirty="0"/>
                    </a:p>
                  </a:txBody>
                  <a:tcPr/>
                </a:tc>
                <a:tc>
                  <a:txBody>
                    <a:bodyPr/>
                    <a:lstStyle/>
                    <a:p>
                      <a:r>
                        <a:rPr lang="en-US" dirty="0" smtClean="0"/>
                        <a:t>50 </a:t>
                      </a:r>
                      <a:r>
                        <a:rPr lang="en-US" dirty="0" err="1" smtClean="0"/>
                        <a:t>fC</a:t>
                      </a:r>
                      <a:endParaRPr lang="en-US" dirty="0"/>
                    </a:p>
                  </a:txBody>
                  <a:tcPr/>
                </a:tc>
                <a:tc>
                  <a:txBody>
                    <a:bodyPr/>
                    <a:lstStyle/>
                    <a:p>
                      <a:r>
                        <a:rPr lang="en-US" dirty="0" smtClean="0"/>
                        <a:t>5.8</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98038534"/>
              </p:ext>
            </p:extLst>
          </p:nvPr>
        </p:nvGraphicFramePr>
        <p:xfrm>
          <a:off x="471333" y="4555242"/>
          <a:ext cx="8061964" cy="1752600"/>
        </p:xfrm>
        <a:graphic>
          <a:graphicData uri="http://schemas.openxmlformats.org/drawingml/2006/table">
            <a:tbl>
              <a:tblPr firstRow="1" bandRow="1">
                <a:tableStyleId>{5C22544A-7EE6-4342-B048-85BDC9FD1C3A}</a:tableStyleId>
              </a:tblPr>
              <a:tblGrid>
                <a:gridCol w="2015491"/>
                <a:gridCol w="2015491"/>
                <a:gridCol w="2015491"/>
                <a:gridCol w="2015491"/>
              </a:tblGrid>
              <a:tr h="370840">
                <a:tc>
                  <a:txBody>
                    <a:bodyPr/>
                    <a:lstStyle/>
                    <a:p>
                      <a:r>
                        <a:rPr lang="en-US" dirty="0" smtClean="0"/>
                        <a:t>Absorber</a:t>
                      </a:r>
                      <a:endParaRPr lang="en-US" dirty="0"/>
                    </a:p>
                  </a:txBody>
                  <a:tcPr/>
                </a:tc>
                <a:tc>
                  <a:txBody>
                    <a:bodyPr/>
                    <a:lstStyle/>
                    <a:p>
                      <a:r>
                        <a:rPr lang="en-US" dirty="0" err="1" smtClean="0"/>
                        <a:t>CdTe</a:t>
                      </a:r>
                      <a:r>
                        <a:rPr lang="en-US" baseline="0" dirty="0" smtClean="0"/>
                        <a:t> Mean Charge</a:t>
                      </a:r>
                      <a:endParaRPr lang="en-US" dirty="0"/>
                    </a:p>
                  </a:txBody>
                  <a:tcPr/>
                </a:tc>
                <a:tc>
                  <a:txBody>
                    <a:bodyPr/>
                    <a:lstStyle/>
                    <a:p>
                      <a:r>
                        <a:rPr lang="en-US" dirty="0" smtClean="0"/>
                        <a:t>Silicon Mean Charge</a:t>
                      </a:r>
                      <a:endParaRPr lang="en-US" dirty="0"/>
                    </a:p>
                  </a:txBody>
                  <a:tcPr/>
                </a:tc>
                <a:tc>
                  <a:txBody>
                    <a:bodyPr/>
                    <a:lstStyle/>
                    <a:p>
                      <a:r>
                        <a:rPr lang="en-US" dirty="0" smtClean="0"/>
                        <a:t>Mean Charge Ratio</a:t>
                      </a:r>
                      <a:endParaRPr lang="en-US" dirty="0"/>
                    </a:p>
                  </a:txBody>
                  <a:tcPr/>
                </a:tc>
              </a:tr>
              <a:tr h="370840">
                <a:tc>
                  <a:txBody>
                    <a:bodyPr/>
                    <a:lstStyle/>
                    <a:p>
                      <a:r>
                        <a:rPr lang="en-US" dirty="0" smtClean="0"/>
                        <a:t>4X0 Lead</a:t>
                      </a:r>
                      <a:endParaRPr lang="en-US" dirty="0"/>
                    </a:p>
                  </a:txBody>
                  <a:tcPr/>
                </a:tc>
                <a:tc>
                  <a:txBody>
                    <a:bodyPr/>
                    <a:lstStyle/>
                    <a:p>
                      <a:r>
                        <a:rPr lang="en-US" dirty="0" smtClean="0"/>
                        <a:t>337 </a:t>
                      </a:r>
                      <a:r>
                        <a:rPr lang="en-US" dirty="0" err="1" smtClean="0"/>
                        <a:t>fC</a:t>
                      </a:r>
                      <a:endParaRPr lang="en-US" dirty="0"/>
                    </a:p>
                  </a:txBody>
                  <a:tcPr/>
                </a:tc>
                <a:tc>
                  <a:txBody>
                    <a:bodyPr/>
                    <a:lstStyle/>
                    <a:p>
                      <a:r>
                        <a:rPr lang="en-US" dirty="0" smtClean="0"/>
                        <a:t>47 </a:t>
                      </a:r>
                      <a:r>
                        <a:rPr lang="en-US" dirty="0" err="1" smtClean="0"/>
                        <a:t>fC</a:t>
                      </a:r>
                      <a:endParaRPr lang="en-US" dirty="0"/>
                    </a:p>
                  </a:txBody>
                  <a:tcPr/>
                </a:tc>
                <a:tc>
                  <a:txBody>
                    <a:bodyPr/>
                    <a:lstStyle/>
                    <a:p>
                      <a:r>
                        <a:rPr lang="en-US" dirty="0" smtClean="0"/>
                        <a:t>7.2</a:t>
                      </a:r>
                      <a:endParaRPr lang="en-US" dirty="0"/>
                    </a:p>
                  </a:txBody>
                  <a:tcPr/>
                </a:tc>
              </a:tr>
              <a:tr h="370840">
                <a:tc>
                  <a:txBody>
                    <a:bodyPr/>
                    <a:lstStyle/>
                    <a:p>
                      <a:r>
                        <a:rPr lang="en-US" dirty="0" smtClean="0"/>
                        <a:t>6X0 Lead</a:t>
                      </a:r>
                      <a:endParaRPr lang="en-US" dirty="0"/>
                    </a:p>
                  </a:txBody>
                  <a:tcPr/>
                </a:tc>
                <a:tc>
                  <a:txBody>
                    <a:bodyPr/>
                    <a:lstStyle/>
                    <a:p>
                      <a:r>
                        <a:rPr lang="en-US" dirty="0" smtClean="0"/>
                        <a:t>252 </a:t>
                      </a:r>
                      <a:r>
                        <a:rPr lang="en-US" dirty="0" err="1" smtClean="0"/>
                        <a:t>fC</a:t>
                      </a:r>
                      <a:endParaRPr lang="en-US" dirty="0"/>
                    </a:p>
                  </a:txBody>
                  <a:tcPr/>
                </a:tc>
                <a:tc>
                  <a:txBody>
                    <a:bodyPr/>
                    <a:lstStyle/>
                    <a:p>
                      <a:r>
                        <a:rPr lang="en-US" dirty="0" smtClean="0"/>
                        <a:t>41 </a:t>
                      </a:r>
                      <a:r>
                        <a:rPr lang="en-US" dirty="0" err="1" smtClean="0"/>
                        <a:t>fC</a:t>
                      </a:r>
                      <a:endParaRPr lang="en-US" dirty="0"/>
                    </a:p>
                  </a:txBody>
                  <a:tcPr/>
                </a:tc>
                <a:tc>
                  <a:txBody>
                    <a:bodyPr/>
                    <a:lstStyle/>
                    <a:p>
                      <a:r>
                        <a:rPr lang="en-US" dirty="0" smtClean="0"/>
                        <a:t>6.1</a:t>
                      </a:r>
                      <a:endParaRPr lang="en-US" dirty="0"/>
                    </a:p>
                  </a:txBody>
                  <a:tcPr/>
                </a:tc>
              </a:tr>
              <a:tr h="370840">
                <a:tc>
                  <a:txBody>
                    <a:bodyPr/>
                    <a:lstStyle/>
                    <a:p>
                      <a:r>
                        <a:rPr lang="en-US" dirty="0" smtClean="0"/>
                        <a:t>4.3W + 6X0Lead</a:t>
                      </a:r>
                      <a:endParaRPr lang="en-US" dirty="0"/>
                    </a:p>
                  </a:txBody>
                  <a:tcPr/>
                </a:tc>
                <a:tc>
                  <a:txBody>
                    <a:bodyPr/>
                    <a:lstStyle/>
                    <a:p>
                      <a:r>
                        <a:rPr lang="en-US" dirty="0" smtClean="0"/>
                        <a:t>133 </a:t>
                      </a:r>
                      <a:r>
                        <a:rPr lang="en-US" dirty="0" err="1" smtClean="0"/>
                        <a:t>fC</a:t>
                      </a:r>
                      <a:endParaRPr lang="en-US" dirty="0"/>
                    </a:p>
                  </a:txBody>
                  <a:tcPr/>
                </a:tc>
                <a:tc>
                  <a:txBody>
                    <a:bodyPr/>
                    <a:lstStyle/>
                    <a:p>
                      <a:r>
                        <a:rPr lang="en-US" dirty="0" smtClean="0"/>
                        <a:t>36 </a:t>
                      </a:r>
                      <a:r>
                        <a:rPr lang="en-US" dirty="0" err="1" smtClean="0"/>
                        <a:t>fC</a:t>
                      </a:r>
                      <a:endParaRPr lang="en-US" dirty="0"/>
                    </a:p>
                  </a:txBody>
                  <a:tcPr/>
                </a:tc>
                <a:tc>
                  <a:txBody>
                    <a:bodyPr/>
                    <a:lstStyle/>
                    <a:p>
                      <a:r>
                        <a:rPr lang="en-US" dirty="0" smtClean="0"/>
                        <a:t>3.7</a:t>
                      </a:r>
                      <a:endParaRPr lang="en-US" dirty="0"/>
                    </a:p>
                  </a:txBody>
                  <a:tcPr/>
                </a:tc>
              </a:tr>
            </a:tbl>
          </a:graphicData>
        </a:graphic>
      </p:graphicFrame>
      <p:sp>
        <p:nvSpPr>
          <p:cNvPr id="9" name="TextBox 8"/>
          <p:cNvSpPr txBox="1"/>
          <p:nvPr/>
        </p:nvSpPr>
        <p:spPr>
          <a:xfrm>
            <a:off x="1906833" y="1652353"/>
            <a:ext cx="4868177" cy="461665"/>
          </a:xfrm>
          <a:prstGeom prst="rect">
            <a:avLst/>
          </a:prstGeom>
          <a:noFill/>
        </p:spPr>
        <p:txBody>
          <a:bodyPr wrap="square" rtlCol="0">
            <a:spAutoFit/>
          </a:bodyPr>
          <a:lstStyle/>
          <a:p>
            <a:r>
              <a:rPr lang="en-US" sz="2400" dirty="0" smtClean="0">
                <a:sym typeface="Wingdings"/>
              </a:rPr>
              <a:t>Sensor Located after first air gap</a:t>
            </a:r>
          </a:p>
        </p:txBody>
      </p:sp>
      <p:sp>
        <p:nvSpPr>
          <p:cNvPr id="10" name="TextBox 9"/>
          <p:cNvSpPr txBox="1"/>
          <p:nvPr/>
        </p:nvSpPr>
        <p:spPr>
          <a:xfrm>
            <a:off x="0" y="725677"/>
            <a:ext cx="9070501" cy="1077218"/>
          </a:xfrm>
          <a:prstGeom prst="rect">
            <a:avLst/>
          </a:prstGeom>
          <a:noFill/>
        </p:spPr>
        <p:txBody>
          <a:bodyPr wrap="square" rtlCol="0">
            <a:spAutoFit/>
          </a:bodyPr>
          <a:lstStyle/>
          <a:p>
            <a:pPr marL="342900" indent="-342900">
              <a:buFont typeface="Arial"/>
              <a:buChar char="•"/>
            </a:pPr>
            <a:r>
              <a:rPr lang="en-US" sz="1600" dirty="0" smtClean="0">
                <a:solidFill>
                  <a:srgbClr val="FF0000"/>
                </a:solidFill>
                <a:sym typeface="Wingdings"/>
              </a:rPr>
              <a:t>These ratios are too small compared to expectation ( even if there are no x-ray photons, ratio should be ~5)</a:t>
            </a:r>
          </a:p>
          <a:p>
            <a:pPr marL="342900" indent="-342900">
              <a:buFont typeface="Arial"/>
              <a:buChar char="•"/>
            </a:pPr>
            <a:r>
              <a:rPr lang="en-US" sz="1600" dirty="0" smtClean="0">
                <a:solidFill>
                  <a:srgbClr val="FF0000"/>
                </a:solidFill>
                <a:sym typeface="Wingdings"/>
              </a:rPr>
              <a:t>Need to understand if it’s because silicon charge is biased by imperfect pedestal subtraction. It’s better if we can amplify the silicon more so that it suffers less from pedestal</a:t>
            </a:r>
          </a:p>
        </p:txBody>
      </p:sp>
      <p:sp>
        <p:nvSpPr>
          <p:cNvPr id="11" name="TextBox 10"/>
          <p:cNvSpPr txBox="1"/>
          <p:nvPr/>
        </p:nvSpPr>
        <p:spPr>
          <a:xfrm>
            <a:off x="2059233" y="4093577"/>
            <a:ext cx="4868177" cy="461665"/>
          </a:xfrm>
          <a:prstGeom prst="rect">
            <a:avLst/>
          </a:prstGeom>
          <a:noFill/>
        </p:spPr>
        <p:txBody>
          <a:bodyPr wrap="square" rtlCol="0">
            <a:spAutoFit/>
          </a:bodyPr>
          <a:lstStyle/>
          <a:p>
            <a:r>
              <a:rPr lang="en-US" sz="2400" dirty="0" smtClean="0">
                <a:sym typeface="Wingdings"/>
              </a:rPr>
              <a:t>Sensor Located after 2</a:t>
            </a:r>
            <a:r>
              <a:rPr lang="en-US" sz="2400" baseline="30000" dirty="0" smtClean="0">
                <a:sym typeface="Wingdings"/>
              </a:rPr>
              <a:t>nd</a:t>
            </a:r>
            <a:r>
              <a:rPr lang="en-US" sz="2400" dirty="0" smtClean="0">
                <a:sym typeface="Wingdings"/>
              </a:rPr>
              <a:t> air gap</a:t>
            </a:r>
          </a:p>
        </p:txBody>
      </p:sp>
      <p:sp>
        <p:nvSpPr>
          <p:cNvPr id="2" name="Oval 1"/>
          <p:cNvSpPr/>
          <p:nvPr/>
        </p:nvSpPr>
        <p:spPr>
          <a:xfrm>
            <a:off x="6386501" y="2727915"/>
            <a:ext cx="762899" cy="1318630"/>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75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Shower Signal Comparison</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32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63014410"/>
              </p:ext>
            </p:extLst>
          </p:nvPr>
        </p:nvGraphicFramePr>
        <p:xfrm>
          <a:off x="471333" y="2156467"/>
          <a:ext cx="8061964" cy="1752600"/>
        </p:xfrm>
        <a:graphic>
          <a:graphicData uri="http://schemas.openxmlformats.org/drawingml/2006/table">
            <a:tbl>
              <a:tblPr firstRow="1" bandRow="1">
                <a:tableStyleId>{5C22544A-7EE6-4342-B048-85BDC9FD1C3A}</a:tableStyleId>
              </a:tblPr>
              <a:tblGrid>
                <a:gridCol w="2015491"/>
                <a:gridCol w="2015491"/>
                <a:gridCol w="2015491"/>
                <a:gridCol w="2015491"/>
              </a:tblGrid>
              <a:tr h="370840">
                <a:tc>
                  <a:txBody>
                    <a:bodyPr/>
                    <a:lstStyle/>
                    <a:p>
                      <a:r>
                        <a:rPr lang="en-US" dirty="0" smtClean="0"/>
                        <a:t>Absorber</a:t>
                      </a:r>
                      <a:endParaRPr lang="en-US" dirty="0"/>
                    </a:p>
                  </a:txBody>
                  <a:tcPr/>
                </a:tc>
                <a:tc>
                  <a:txBody>
                    <a:bodyPr/>
                    <a:lstStyle/>
                    <a:p>
                      <a:r>
                        <a:rPr lang="en-US" dirty="0" err="1" smtClean="0"/>
                        <a:t>CdTe</a:t>
                      </a:r>
                      <a:r>
                        <a:rPr lang="en-US" baseline="0" dirty="0" smtClean="0"/>
                        <a:t> Mean Charge</a:t>
                      </a:r>
                      <a:endParaRPr lang="en-US" dirty="0"/>
                    </a:p>
                  </a:txBody>
                  <a:tcPr/>
                </a:tc>
                <a:tc>
                  <a:txBody>
                    <a:bodyPr/>
                    <a:lstStyle/>
                    <a:p>
                      <a:r>
                        <a:rPr lang="en-US" dirty="0" smtClean="0"/>
                        <a:t>Silicon Mean Charge</a:t>
                      </a:r>
                      <a:endParaRPr lang="en-US" dirty="0"/>
                    </a:p>
                  </a:txBody>
                  <a:tcPr/>
                </a:tc>
                <a:tc>
                  <a:txBody>
                    <a:bodyPr/>
                    <a:lstStyle/>
                    <a:p>
                      <a:r>
                        <a:rPr lang="en-US" dirty="0" smtClean="0"/>
                        <a:t>Mean Charge Ratio</a:t>
                      </a:r>
                      <a:endParaRPr lang="en-US" dirty="0"/>
                    </a:p>
                  </a:txBody>
                  <a:tcPr/>
                </a:tc>
              </a:tr>
              <a:tr h="370840">
                <a:tc>
                  <a:txBody>
                    <a:bodyPr/>
                    <a:lstStyle/>
                    <a:p>
                      <a:r>
                        <a:rPr lang="en-US" dirty="0" smtClean="0"/>
                        <a:t>4X0 Lead</a:t>
                      </a:r>
                      <a:endParaRPr lang="en-US" dirty="0"/>
                    </a:p>
                  </a:txBody>
                  <a:tcPr/>
                </a:tc>
                <a:tc>
                  <a:txBody>
                    <a:bodyPr/>
                    <a:lstStyle/>
                    <a:p>
                      <a:r>
                        <a:rPr lang="en-US" dirty="0" smtClean="0"/>
                        <a:t>312 </a:t>
                      </a:r>
                      <a:r>
                        <a:rPr lang="en-US" dirty="0" err="1" smtClean="0"/>
                        <a:t>fC</a:t>
                      </a:r>
                      <a:endParaRPr lang="en-US" dirty="0"/>
                    </a:p>
                  </a:txBody>
                  <a:tcPr/>
                </a:tc>
                <a:tc>
                  <a:txBody>
                    <a:bodyPr/>
                    <a:lstStyle/>
                    <a:p>
                      <a:r>
                        <a:rPr lang="en-US" dirty="0" smtClean="0"/>
                        <a:t>119 </a:t>
                      </a:r>
                      <a:r>
                        <a:rPr lang="en-US" dirty="0" err="1" smtClean="0"/>
                        <a:t>fC</a:t>
                      </a:r>
                      <a:endParaRPr lang="en-US" dirty="0"/>
                    </a:p>
                  </a:txBody>
                  <a:tcPr/>
                </a:tc>
                <a:tc>
                  <a:txBody>
                    <a:bodyPr/>
                    <a:lstStyle/>
                    <a:p>
                      <a:r>
                        <a:rPr lang="en-US" dirty="0" smtClean="0"/>
                        <a:t>2.6</a:t>
                      </a:r>
                      <a:endParaRPr lang="en-US" dirty="0"/>
                    </a:p>
                  </a:txBody>
                  <a:tcPr/>
                </a:tc>
              </a:tr>
              <a:tr h="370840">
                <a:tc>
                  <a:txBody>
                    <a:bodyPr/>
                    <a:lstStyle/>
                    <a:p>
                      <a:r>
                        <a:rPr lang="en-US" dirty="0" smtClean="0"/>
                        <a:t>6X0 Lead</a:t>
                      </a:r>
                      <a:endParaRPr lang="en-US" dirty="0"/>
                    </a:p>
                  </a:txBody>
                  <a:tcPr/>
                </a:tc>
                <a:tc>
                  <a:txBody>
                    <a:bodyPr/>
                    <a:lstStyle/>
                    <a:p>
                      <a:r>
                        <a:rPr lang="en-US" dirty="0" smtClean="0"/>
                        <a:t>316 </a:t>
                      </a:r>
                      <a:r>
                        <a:rPr lang="en-US" dirty="0" err="1" smtClean="0"/>
                        <a:t>fC</a:t>
                      </a:r>
                      <a:endParaRPr lang="en-US" dirty="0"/>
                    </a:p>
                  </a:txBody>
                  <a:tcPr/>
                </a:tc>
                <a:tc>
                  <a:txBody>
                    <a:bodyPr/>
                    <a:lstStyle/>
                    <a:p>
                      <a:r>
                        <a:rPr lang="en-US" dirty="0" smtClean="0"/>
                        <a:t>138 </a:t>
                      </a:r>
                      <a:r>
                        <a:rPr lang="en-US" dirty="0" err="1" smtClean="0"/>
                        <a:t>fC</a:t>
                      </a:r>
                      <a:endParaRPr lang="en-US" dirty="0"/>
                    </a:p>
                  </a:txBody>
                  <a:tcPr/>
                </a:tc>
                <a:tc>
                  <a:txBody>
                    <a:bodyPr/>
                    <a:lstStyle/>
                    <a:p>
                      <a:r>
                        <a:rPr lang="en-US" dirty="0" smtClean="0"/>
                        <a:t>2.3</a:t>
                      </a:r>
                      <a:endParaRPr lang="en-US" dirty="0"/>
                    </a:p>
                  </a:txBody>
                  <a:tcPr/>
                </a:tc>
              </a:tr>
              <a:tr h="370840">
                <a:tc>
                  <a:txBody>
                    <a:bodyPr/>
                    <a:lstStyle/>
                    <a:p>
                      <a:r>
                        <a:rPr lang="en-US" dirty="0" smtClean="0"/>
                        <a:t>4.3W + 6X0Lead</a:t>
                      </a:r>
                      <a:endParaRPr lang="en-US" dirty="0"/>
                    </a:p>
                  </a:txBody>
                  <a:tcPr/>
                </a:tc>
                <a:tc>
                  <a:txBody>
                    <a:bodyPr/>
                    <a:lstStyle/>
                    <a:p>
                      <a:r>
                        <a:rPr lang="en-US" dirty="0" smtClean="0"/>
                        <a:t>288 </a:t>
                      </a:r>
                      <a:r>
                        <a:rPr lang="en-US" dirty="0" err="1" smtClean="0"/>
                        <a:t>fC</a:t>
                      </a:r>
                      <a:endParaRPr lang="en-US" dirty="0"/>
                    </a:p>
                  </a:txBody>
                  <a:tcPr/>
                </a:tc>
                <a:tc>
                  <a:txBody>
                    <a:bodyPr/>
                    <a:lstStyle/>
                    <a:p>
                      <a:r>
                        <a:rPr lang="en-US" dirty="0" smtClean="0"/>
                        <a:t>50 </a:t>
                      </a:r>
                      <a:r>
                        <a:rPr lang="en-US" dirty="0" err="1" smtClean="0"/>
                        <a:t>fC</a:t>
                      </a:r>
                      <a:endParaRPr lang="en-US" dirty="0"/>
                    </a:p>
                  </a:txBody>
                  <a:tcPr/>
                </a:tc>
                <a:tc>
                  <a:txBody>
                    <a:bodyPr/>
                    <a:lstStyle/>
                    <a:p>
                      <a:r>
                        <a:rPr lang="en-US" dirty="0" smtClean="0"/>
                        <a:t>5.8</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52617017"/>
              </p:ext>
            </p:extLst>
          </p:nvPr>
        </p:nvGraphicFramePr>
        <p:xfrm>
          <a:off x="471333" y="4555242"/>
          <a:ext cx="8061964" cy="1752600"/>
        </p:xfrm>
        <a:graphic>
          <a:graphicData uri="http://schemas.openxmlformats.org/drawingml/2006/table">
            <a:tbl>
              <a:tblPr firstRow="1" bandRow="1">
                <a:tableStyleId>{5C22544A-7EE6-4342-B048-85BDC9FD1C3A}</a:tableStyleId>
              </a:tblPr>
              <a:tblGrid>
                <a:gridCol w="2015491"/>
                <a:gridCol w="2015491"/>
                <a:gridCol w="2015491"/>
                <a:gridCol w="2015491"/>
              </a:tblGrid>
              <a:tr h="370840">
                <a:tc>
                  <a:txBody>
                    <a:bodyPr/>
                    <a:lstStyle/>
                    <a:p>
                      <a:r>
                        <a:rPr lang="en-US" dirty="0" smtClean="0"/>
                        <a:t>Absorber</a:t>
                      </a:r>
                      <a:endParaRPr lang="en-US" dirty="0"/>
                    </a:p>
                  </a:txBody>
                  <a:tcPr/>
                </a:tc>
                <a:tc>
                  <a:txBody>
                    <a:bodyPr/>
                    <a:lstStyle/>
                    <a:p>
                      <a:r>
                        <a:rPr lang="en-US" dirty="0" err="1" smtClean="0"/>
                        <a:t>CdTe</a:t>
                      </a:r>
                      <a:r>
                        <a:rPr lang="en-US" baseline="0" dirty="0" smtClean="0"/>
                        <a:t> Mean Charge</a:t>
                      </a:r>
                      <a:endParaRPr lang="en-US" dirty="0"/>
                    </a:p>
                  </a:txBody>
                  <a:tcPr/>
                </a:tc>
                <a:tc>
                  <a:txBody>
                    <a:bodyPr/>
                    <a:lstStyle/>
                    <a:p>
                      <a:r>
                        <a:rPr lang="en-US" dirty="0" smtClean="0"/>
                        <a:t>Silicon Mean Charge</a:t>
                      </a:r>
                      <a:endParaRPr lang="en-US" dirty="0"/>
                    </a:p>
                  </a:txBody>
                  <a:tcPr/>
                </a:tc>
                <a:tc>
                  <a:txBody>
                    <a:bodyPr/>
                    <a:lstStyle/>
                    <a:p>
                      <a:r>
                        <a:rPr lang="en-US" dirty="0" smtClean="0"/>
                        <a:t>Mean Charge Ratio</a:t>
                      </a:r>
                      <a:endParaRPr lang="en-US" dirty="0"/>
                    </a:p>
                  </a:txBody>
                  <a:tcPr/>
                </a:tc>
              </a:tr>
              <a:tr h="370840">
                <a:tc>
                  <a:txBody>
                    <a:bodyPr/>
                    <a:lstStyle/>
                    <a:p>
                      <a:r>
                        <a:rPr lang="en-US" dirty="0" smtClean="0"/>
                        <a:t>4X0 Lead</a:t>
                      </a:r>
                      <a:endParaRPr lang="en-US" dirty="0"/>
                    </a:p>
                  </a:txBody>
                  <a:tcPr/>
                </a:tc>
                <a:tc>
                  <a:txBody>
                    <a:bodyPr/>
                    <a:lstStyle/>
                    <a:p>
                      <a:r>
                        <a:rPr lang="en-US" dirty="0" smtClean="0"/>
                        <a:t>337 </a:t>
                      </a:r>
                      <a:r>
                        <a:rPr lang="en-US" dirty="0" err="1" smtClean="0"/>
                        <a:t>fC</a:t>
                      </a:r>
                      <a:endParaRPr lang="en-US" dirty="0"/>
                    </a:p>
                  </a:txBody>
                  <a:tcPr/>
                </a:tc>
                <a:tc>
                  <a:txBody>
                    <a:bodyPr/>
                    <a:lstStyle/>
                    <a:p>
                      <a:r>
                        <a:rPr lang="en-US" dirty="0" smtClean="0"/>
                        <a:t>47 </a:t>
                      </a:r>
                      <a:r>
                        <a:rPr lang="en-US" dirty="0" err="1" smtClean="0"/>
                        <a:t>fC</a:t>
                      </a:r>
                      <a:endParaRPr lang="en-US" dirty="0"/>
                    </a:p>
                  </a:txBody>
                  <a:tcPr/>
                </a:tc>
                <a:tc>
                  <a:txBody>
                    <a:bodyPr/>
                    <a:lstStyle/>
                    <a:p>
                      <a:r>
                        <a:rPr lang="en-US" dirty="0" smtClean="0"/>
                        <a:t>7.2</a:t>
                      </a:r>
                      <a:endParaRPr lang="en-US" dirty="0"/>
                    </a:p>
                  </a:txBody>
                  <a:tcPr/>
                </a:tc>
              </a:tr>
              <a:tr h="370840">
                <a:tc>
                  <a:txBody>
                    <a:bodyPr/>
                    <a:lstStyle/>
                    <a:p>
                      <a:r>
                        <a:rPr lang="en-US" dirty="0" smtClean="0"/>
                        <a:t>6X0 Lead</a:t>
                      </a:r>
                      <a:endParaRPr lang="en-US" dirty="0"/>
                    </a:p>
                  </a:txBody>
                  <a:tcPr/>
                </a:tc>
                <a:tc>
                  <a:txBody>
                    <a:bodyPr/>
                    <a:lstStyle/>
                    <a:p>
                      <a:r>
                        <a:rPr lang="en-US" dirty="0" smtClean="0"/>
                        <a:t>252 </a:t>
                      </a:r>
                      <a:r>
                        <a:rPr lang="en-US" dirty="0" err="1" smtClean="0"/>
                        <a:t>fC</a:t>
                      </a:r>
                      <a:endParaRPr lang="en-US" dirty="0"/>
                    </a:p>
                  </a:txBody>
                  <a:tcPr/>
                </a:tc>
                <a:tc>
                  <a:txBody>
                    <a:bodyPr/>
                    <a:lstStyle/>
                    <a:p>
                      <a:r>
                        <a:rPr lang="en-US" dirty="0" smtClean="0"/>
                        <a:t>41 </a:t>
                      </a:r>
                      <a:r>
                        <a:rPr lang="en-US" dirty="0" err="1" smtClean="0"/>
                        <a:t>fC</a:t>
                      </a:r>
                      <a:endParaRPr lang="en-US" dirty="0"/>
                    </a:p>
                  </a:txBody>
                  <a:tcPr/>
                </a:tc>
                <a:tc>
                  <a:txBody>
                    <a:bodyPr/>
                    <a:lstStyle/>
                    <a:p>
                      <a:r>
                        <a:rPr lang="en-US" dirty="0" smtClean="0"/>
                        <a:t>6.1</a:t>
                      </a:r>
                      <a:endParaRPr lang="en-US" dirty="0"/>
                    </a:p>
                  </a:txBody>
                  <a:tcPr/>
                </a:tc>
              </a:tr>
              <a:tr h="370840">
                <a:tc>
                  <a:txBody>
                    <a:bodyPr/>
                    <a:lstStyle/>
                    <a:p>
                      <a:r>
                        <a:rPr lang="en-US" dirty="0" smtClean="0"/>
                        <a:t>4.3W + 6X0Lead</a:t>
                      </a:r>
                      <a:endParaRPr lang="en-US" dirty="0"/>
                    </a:p>
                  </a:txBody>
                  <a:tcPr/>
                </a:tc>
                <a:tc>
                  <a:txBody>
                    <a:bodyPr/>
                    <a:lstStyle/>
                    <a:p>
                      <a:r>
                        <a:rPr lang="en-US" dirty="0" smtClean="0"/>
                        <a:t>133 </a:t>
                      </a:r>
                      <a:r>
                        <a:rPr lang="en-US" dirty="0" err="1" smtClean="0"/>
                        <a:t>fC</a:t>
                      </a:r>
                      <a:endParaRPr lang="en-US" dirty="0"/>
                    </a:p>
                  </a:txBody>
                  <a:tcPr/>
                </a:tc>
                <a:tc>
                  <a:txBody>
                    <a:bodyPr/>
                    <a:lstStyle/>
                    <a:p>
                      <a:r>
                        <a:rPr lang="en-US" dirty="0" smtClean="0"/>
                        <a:t>36 </a:t>
                      </a:r>
                      <a:r>
                        <a:rPr lang="en-US" dirty="0" err="1" smtClean="0"/>
                        <a:t>fC</a:t>
                      </a:r>
                      <a:endParaRPr lang="en-US" dirty="0"/>
                    </a:p>
                  </a:txBody>
                  <a:tcPr/>
                </a:tc>
                <a:tc>
                  <a:txBody>
                    <a:bodyPr/>
                    <a:lstStyle/>
                    <a:p>
                      <a:r>
                        <a:rPr lang="en-US" dirty="0" smtClean="0"/>
                        <a:t>3.7</a:t>
                      </a:r>
                      <a:endParaRPr lang="en-US" dirty="0"/>
                    </a:p>
                  </a:txBody>
                  <a:tcPr/>
                </a:tc>
              </a:tr>
            </a:tbl>
          </a:graphicData>
        </a:graphic>
      </p:graphicFrame>
      <p:sp>
        <p:nvSpPr>
          <p:cNvPr id="9" name="TextBox 8"/>
          <p:cNvSpPr txBox="1"/>
          <p:nvPr/>
        </p:nvSpPr>
        <p:spPr>
          <a:xfrm>
            <a:off x="1906833" y="1652353"/>
            <a:ext cx="4868177" cy="461665"/>
          </a:xfrm>
          <a:prstGeom prst="rect">
            <a:avLst/>
          </a:prstGeom>
          <a:noFill/>
        </p:spPr>
        <p:txBody>
          <a:bodyPr wrap="square" rtlCol="0">
            <a:spAutoFit/>
          </a:bodyPr>
          <a:lstStyle/>
          <a:p>
            <a:r>
              <a:rPr lang="en-US" sz="2400" dirty="0" smtClean="0">
                <a:sym typeface="Wingdings"/>
              </a:rPr>
              <a:t>Sensor Located after first air gap</a:t>
            </a:r>
          </a:p>
        </p:txBody>
      </p:sp>
      <p:sp>
        <p:nvSpPr>
          <p:cNvPr id="10" name="TextBox 9"/>
          <p:cNvSpPr txBox="1"/>
          <p:nvPr/>
        </p:nvSpPr>
        <p:spPr>
          <a:xfrm>
            <a:off x="0" y="725677"/>
            <a:ext cx="9070501" cy="830997"/>
          </a:xfrm>
          <a:prstGeom prst="rect">
            <a:avLst/>
          </a:prstGeom>
          <a:noFill/>
        </p:spPr>
        <p:txBody>
          <a:bodyPr wrap="square" rtlCol="0">
            <a:spAutoFit/>
          </a:bodyPr>
          <a:lstStyle/>
          <a:p>
            <a:pPr marL="342900" indent="-342900">
              <a:buFont typeface="Arial"/>
              <a:buChar char="•"/>
            </a:pPr>
            <a:r>
              <a:rPr lang="en-US" sz="1600" dirty="0" smtClean="0">
                <a:solidFill>
                  <a:srgbClr val="FF0000"/>
                </a:solidFill>
                <a:sym typeface="Wingdings"/>
              </a:rPr>
              <a:t>Also the ratio changes a lot between the first air gap and 2</a:t>
            </a:r>
            <a:r>
              <a:rPr lang="en-US" sz="1600" baseline="30000" dirty="0" smtClean="0">
                <a:solidFill>
                  <a:srgbClr val="FF0000"/>
                </a:solidFill>
                <a:sym typeface="Wingdings"/>
              </a:rPr>
              <a:t>nd</a:t>
            </a:r>
            <a:r>
              <a:rPr lang="en-US" sz="1600" dirty="0" smtClean="0">
                <a:solidFill>
                  <a:srgbClr val="FF0000"/>
                </a:solidFill>
                <a:sym typeface="Wingdings"/>
              </a:rPr>
              <a:t> air gap.</a:t>
            </a:r>
          </a:p>
          <a:p>
            <a:pPr marL="342900" indent="-342900">
              <a:buFont typeface="Arial"/>
              <a:buChar char="•"/>
            </a:pPr>
            <a:r>
              <a:rPr lang="en-US" sz="1600" dirty="0" smtClean="0">
                <a:solidFill>
                  <a:srgbClr val="FF0000"/>
                </a:solidFill>
                <a:sym typeface="Wingdings"/>
              </a:rPr>
              <a:t>Is it due to spread of shower in transverse direction? The silicon pad is smaller in area compared to </a:t>
            </a:r>
            <a:r>
              <a:rPr lang="en-US" sz="1600" dirty="0" err="1" smtClean="0">
                <a:solidFill>
                  <a:srgbClr val="FF0000"/>
                </a:solidFill>
                <a:sym typeface="Wingdings"/>
              </a:rPr>
              <a:t>CdTe</a:t>
            </a:r>
            <a:r>
              <a:rPr lang="en-US" sz="1600" dirty="0" smtClean="0">
                <a:solidFill>
                  <a:srgbClr val="FF0000"/>
                </a:solidFill>
                <a:sym typeface="Wingdings"/>
              </a:rPr>
              <a:t>.</a:t>
            </a:r>
          </a:p>
        </p:txBody>
      </p:sp>
      <p:sp>
        <p:nvSpPr>
          <p:cNvPr id="11" name="TextBox 10"/>
          <p:cNvSpPr txBox="1"/>
          <p:nvPr/>
        </p:nvSpPr>
        <p:spPr>
          <a:xfrm>
            <a:off x="2059233" y="4093577"/>
            <a:ext cx="4868177" cy="461665"/>
          </a:xfrm>
          <a:prstGeom prst="rect">
            <a:avLst/>
          </a:prstGeom>
          <a:noFill/>
        </p:spPr>
        <p:txBody>
          <a:bodyPr wrap="square" rtlCol="0">
            <a:spAutoFit/>
          </a:bodyPr>
          <a:lstStyle/>
          <a:p>
            <a:r>
              <a:rPr lang="en-US" sz="2400" dirty="0" smtClean="0">
                <a:sym typeface="Wingdings"/>
              </a:rPr>
              <a:t>Sensor Located after 2</a:t>
            </a:r>
            <a:r>
              <a:rPr lang="en-US" sz="2400" baseline="30000" dirty="0" smtClean="0">
                <a:sym typeface="Wingdings"/>
              </a:rPr>
              <a:t>nd</a:t>
            </a:r>
            <a:r>
              <a:rPr lang="en-US" sz="2400" dirty="0" smtClean="0">
                <a:sym typeface="Wingdings"/>
              </a:rPr>
              <a:t> air gap</a:t>
            </a:r>
          </a:p>
        </p:txBody>
      </p:sp>
      <p:sp>
        <p:nvSpPr>
          <p:cNvPr id="2" name="Oval 1"/>
          <p:cNvSpPr/>
          <p:nvPr/>
        </p:nvSpPr>
        <p:spPr>
          <a:xfrm>
            <a:off x="6386501" y="5173632"/>
            <a:ext cx="762899" cy="1318630"/>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8791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965" y="8027"/>
            <a:ext cx="9048035" cy="1143000"/>
          </a:xfrm>
        </p:spPr>
        <p:txBody>
          <a:bodyPr/>
          <a:lstStyle/>
          <a:p>
            <a:r>
              <a:rPr lang="en-US" b="1" dirty="0" smtClean="0"/>
              <a:t>Summary</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33</a:t>
            </a:fld>
            <a:endParaRPr lang="en-US" dirty="0"/>
          </a:p>
        </p:txBody>
      </p:sp>
      <p:sp>
        <p:nvSpPr>
          <p:cNvPr id="2" name="TextBox 1"/>
          <p:cNvSpPr txBox="1"/>
          <p:nvPr/>
        </p:nvSpPr>
        <p:spPr>
          <a:xfrm>
            <a:off x="223704" y="1283265"/>
            <a:ext cx="9070501" cy="461665"/>
          </a:xfrm>
          <a:prstGeom prst="rect">
            <a:avLst/>
          </a:prstGeom>
          <a:noFill/>
        </p:spPr>
        <p:txBody>
          <a:bodyPr wrap="square" rtlCol="0">
            <a:spAutoFit/>
          </a:bodyPr>
          <a:lstStyle/>
          <a:p>
            <a:pPr marL="342900" indent="-342900">
              <a:buFont typeface="Arial"/>
              <a:buChar char="•"/>
            </a:pPr>
            <a:r>
              <a:rPr lang="en-US" sz="2400" dirty="0" err="1" smtClean="0">
                <a:sym typeface="Wingdings"/>
              </a:rPr>
              <a:t>ss</a:t>
            </a:r>
            <a:endParaRPr lang="el-GR" sz="2400" dirty="0" smtClean="0">
              <a:sym typeface="Wingdings"/>
            </a:endParaRPr>
          </a:p>
        </p:txBody>
      </p:sp>
    </p:spTree>
    <p:extLst>
      <p:ext uri="{BB962C8B-B14F-4D97-AF65-F5344CB8AC3E}">
        <p14:creationId xmlns:p14="http://schemas.microsoft.com/office/powerpoint/2010/main" val="16993772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46788"/>
            <a:ext cx="8229600" cy="1143000"/>
          </a:xfrm>
        </p:spPr>
        <p:txBody>
          <a:bodyPr/>
          <a:lstStyle/>
          <a:p>
            <a:r>
              <a:rPr lang="en-US" b="1" dirty="0" smtClean="0"/>
              <a:t>Backups</a:t>
            </a:r>
            <a:endParaRPr lang="en-US" b="1" dirty="0"/>
          </a:p>
        </p:txBody>
      </p:sp>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34</a:t>
            </a:fld>
            <a:endParaRPr lang="en-US" dirty="0"/>
          </a:p>
        </p:txBody>
      </p:sp>
    </p:spTree>
    <p:extLst>
      <p:ext uri="{BB962C8B-B14F-4D97-AF65-F5344CB8AC3E}">
        <p14:creationId xmlns:p14="http://schemas.microsoft.com/office/powerpoint/2010/main" val="8152426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3</a:t>
            </a:fld>
            <a:endParaRPr lang="en-US" dirty="0"/>
          </a:p>
        </p:txBody>
      </p:sp>
      <p:sp>
        <p:nvSpPr>
          <p:cNvPr id="2" name="TextBox 1"/>
          <p:cNvSpPr txBox="1"/>
          <p:nvPr/>
        </p:nvSpPr>
        <p:spPr>
          <a:xfrm>
            <a:off x="94982" y="1199047"/>
            <a:ext cx="9070501" cy="400110"/>
          </a:xfrm>
          <a:prstGeom prst="rect">
            <a:avLst/>
          </a:prstGeom>
          <a:noFill/>
        </p:spPr>
        <p:txBody>
          <a:bodyPr wrap="square" rtlCol="0">
            <a:spAutoFit/>
          </a:bodyPr>
          <a:lstStyle/>
          <a:p>
            <a:pPr marL="342900" indent="-342900">
              <a:buFont typeface="Arial"/>
              <a:buChar char="•"/>
            </a:pPr>
            <a:r>
              <a:rPr lang="en-US" sz="2000" dirty="0" smtClean="0">
                <a:sym typeface="Wingdings"/>
              </a:rPr>
              <a:t>Track position computed at z = 200mm from center of telescope</a:t>
            </a:r>
            <a:endParaRPr lang="en-US" sz="2000" dirty="0" smtClean="0">
              <a:sym typeface="Wingdings"/>
            </a:endParaRPr>
          </a:p>
        </p:txBody>
      </p:sp>
      <p:sp>
        <p:nvSpPr>
          <p:cNvPr id="7" name="Title 6"/>
          <p:cNvSpPr>
            <a:spLocks noGrp="1"/>
          </p:cNvSpPr>
          <p:nvPr>
            <p:ph type="title"/>
          </p:nvPr>
        </p:nvSpPr>
        <p:spPr>
          <a:xfrm>
            <a:off x="95965" y="8027"/>
            <a:ext cx="9048035" cy="1143000"/>
          </a:xfrm>
        </p:spPr>
        <p:txBody>
          <a:bodyPr/>
          <a:lstStyle/>
          <a:p>
            <a:r>
              <a:rPr lang="en-US" b="1" dirty="0" smtClean="0"/>
              <a:t>MIP Measurements</a:t>
            </a:r>
            <a:endParaRPr lang="en-US" b="1" dirty="0"/>
          </a:p>
        </p:txBody>
      </p:sp>
      <p:pic>
        <p:nvPicPr>
          <p:cNvPr id="8" name="Picture 7"/>
          <p:cNvPicPr>
            <a:picLocks noChangeAspect="1"/>
          </p:cNvPicPr>
          <p:nvPr/>
        </p:nvPicPr>
        <p:blipFill>
          <a:blip r:embed="rId2"/>
          <a:stretch>
            <a:fillRect/>
          </a:stretch>
        </p:blipFill>
        <p:spPr>
          <a:xfrm>
            <a:off x="0" y="2060126"/>
            <a:ext cx="4531368" cy="3075798"/>
          </a:xfrm>
          <a:prstGeom prst="rect">
            <a:avLst/>
          </a:prstGeom>
        </p:spPr>
      </p:pic>
      <p:sp>
        <p:nvSpPr>
          <p:cNvPr id="9" name="TextBox 8"/>
          <p:cNvSpPr txBox="1"/>
          <p:nvPr/>
        </p:nvSpPr>
        <p:spPr>
          <a:xfrm>
            <a:off x="59704" y="5099981"/>
            <a:ext cx="4761436" cy="646331"/>
          </a:xfrm>
          <a:prstGeom prst="rect">
            <a:avLst/>
          </a:prstGeom>
          <a:noFill/>
        </p:spPr>
        <p:txBody>
          <a:bodyPr wrap="square" rtlCol="0">
            <a:spAutoFit/>
          </a:bodyPr>
          <a:lstStyle/>
          <a:p>
            <a:r>
              <a:rPr lang="en-US" dirty="0" smtClean="0"/>
              <a:t>Cuts: </a:t>
            </a:r>
            <a:r>
              <a:rPr lang="en-US" dirty="0" err="1" smtClean="0"/>
              <a:t>Photek</a:t>
            </a:r>
            <a:r>
              <a:rPr lang="en-US" dirty="0" smtClean="0"/>
              <a:t> amplitude &gt; 0.1V and &lt; 0.25V</a:t>
            </a:r>
          </a:p>
          <a:p>
            <a:r>
              <a:rPr lang="en-US" dirty="0" err="1" smtClean="0"/>
              <a:t>CdTe</a:t>
            </a:r>
            <a:r>
              <a:rPr lang="en-US" dirty="0" smtClean="0"/>
              <a:t> channel passes “Ringing filter”</a:t>
            </a:r>
          </a:p>
        </p:txBody>
      </p:sp>
      <p:sp>
        <p:nvSpPr>
          <p:cNvPr id="11" name="TextBox 10"/>
          <p:cNvSpPr txBox="1"/>
          <p:nvPr/>
        </p:nvSpPr>
        <p:spPr>
          <a:xfrm>
            <a:off x="4950489" y="5179027"/>
            <a:ext cx="4209681" cy="369332"/>
          </a:xfrm>
          <a:prstGeom prst="rect">
            <a:avLst/>
          </a:prstGeom>
          <a:noFill/>
        </p:spPr>
        <p:txBody>
          <a:bodyPr wrap="square" rtlCol="0">
            <a:spAutoFit/>
          </a:bodyPr>
          <a:lstStyle/>
          <a:p>
            <a:r>
              <a:rPr lang="en-US" dirty="0" smtClean="0"/>
              <a:t>Add </a:t>
            </a:r>
            <a:r>
              <a:rPr lang="en-US" dirty="0" err="1" smtClean="0"/>
              <a:t>CdTe</a:t>
            </a:r>
            <a:r>
              <a:rPr lang="en-US" dirty="0" smtClean="0"/>
              <a:t> amplitude &gt; 0.12 mV cut</a:t>
            </a:r>
          </a:p>
        </p:txBody>
      </p:sp>
      <p:pic>
        <p:nvPicPr>
          <p:cNvPr id="3" name="Picture 2"/>
          <p:cNvPicPr>
            <a:picLocks noChangeAspect="1"/>
          </p:cNvPicPr>
          <p:nvPr/>
        </p:nvPicPr>
        <p:blipFill>
          <a:blip r:embed="rId3"/>
          <a:stretch>
            <a:fillRect/>
          </a:stretch>
        </p:blipFill>
        <p:spPr>
          <a:xfrm>
            <a:off x="4625439" y="2060125"/>
            <a:ext cx="4466199" cy="3039855"/>
          </a:xfrm>
          <a:prstGeom prst="rect">
            <a:avLst/>
          </a:prstGeom>
        </p:spPr>
      </p:pic>
      <p:sp>
        <p:nvSpPr>
          <p:cNvPr id="10" name="Rectangle 9"/>
          <p:cNvSpPr/>
          <p:nvPr/>
        </p:nvSpPr>
        <p:spPr>
          <a:xfrm>
            <a:off x="5997026" y="3833190"/>
            <a:ext cx="1352272" cy="870110"/>
          </a:xfrm>
          <a:prstGeom prst="rect">
            <a:avLst/>
          </a:prstGeom>
          <a:noFill/>
          <a:ln w="63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061001" y="2220667"/>
            <a:ext cx="1966003" cy="707886"/>
          </a:xfrm>
          <a:prstGeom prst="rect">
            <a:avLst/>
          </a:prstGeom>
          <a:noFill/>
        </p:spPr>
        <p:txBody>
          <a:bodyPr wrap="none" rtlCol="0">
            <a:spAutoFit/>
          </a:bodyPr>
          <a:lstStyle/>
          <a:p>
            <a:r>
              <a:rPr lang="en-US" sz="2000" b="1" dirty="0" smtClean="0"/>
              <a:t>Sensor outline</a:t>
            </a:r>
          </a:p>
          <a:p>
            <a:r>
              <a:rPr lang="en-US" sz="2000" b="1" dirty="0" smtClean="0"/>
              <a:t>(1cm x 1cm)</a:t>
            </a:r>
            <a:endParaRPr lang="en-US" sz="2000" b="1" dirty="0"/>
          </a:p>
        </p:txBody>
      </p:sp>
      <p:cxnSp>
        <p:nvCxnSpPr>
          <p:cNvPr id="14" name="Straight Arrow Connector 13"/>
          <p:cNvCxnSpPr>
            <a:stCxn id="12" idx="2"/>
          </p:cNvCxnSpPr>
          <p:nvPr/>
        </p:nvCxnSpPr>
        <p:spPr>
          <a:xfrm>
            <a:off x="6044003" y="2928553"/>
            <a:ext cx="635042" cy="904637"/>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65332" y="5753589"/>
            <a:ext cx="8708554" cy="646331"/>
          </a:xfrm>
          <a:prstGeom prst="rect">
            <a:avLst/>
          </a:prstGeom>
        </p:spPr>
        <p:txBody>
          <a:bodyPr wrap="square">
            <a:spAutoFit/>
          </a:bodyPr>
          <a:lstStyle/>
          <a:p>
            <a:pPr marL="342900" indent="-342900">
              <a:buFont typeface="Arial"/>
              <a:buChar char="•"/>
            </a:pPr>
            <a:r>
              <a:rPr lang="en-US" sz="1200" dirty="0">
                <a:sym typeface="Wingdings"/>
              </a:rPr>
              <a:t>Note that the beam was not super well aligned with the sensor, and therefore we did not capture the full width of the sensor. Instead we only captured about 8mm in X, and 4.5mm in </a:t>
            </a:r>
            <a:r>
              <a:rPr lang="en-US" sz="1200" dirty="0" smtClean="0">
                <a:sym typeface="Wingdings"/>
              </a:rPr>
              <a:t>Y. The beam drops off below around Y=6mm, the pixel telescope coverage ends below X~11mm </a:t>
            </a:r>
            <a:endParaRPr lang="en-US" sz="1200" dirty="0">
              <a:sym typeface="Wingdings"/>
            </a:endParaRPr>
          </a:p>
        </p:txBody>
      </p:sp>
    </p:spTree>
    <p:extLst>
      <p:ext uri="{BB962C8B-B14F-4D97-AF65-F5344CB8AC3E}">
        <p14:creationId xmlns:p14="http://schemas.microsoft.com/office/powerpoint/2010/main" val="33195015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4</a:t>
            </a:fld>
            <a:endParaRPr lang="en-US" dirty="0"/>
          </a:p>
        </p:txBody>
      </p:sp>
      <p:sp>
        <p:nvSpPr>
          <p:cNvPr id="2" name="TextBox 1"/>
          <p:cNvSpPr txBox="1"/>
          <p:nvPr/>
        </p:nvSpPr>
        <p:spPr>
          <a:xfrm>
            <a:off x="94982" y="1199047"/>
            <a:ext cx="9070501" cy="400110"/>
          </a:xfrm>
          <a:prstGeom prst="rect">
            <a:avLst/>
          </a:prstGeom>
          <a:noFill/>
        </p:spPr>
        <p:txBody>
          <a:bodyPr wrap="square" rtlCol="0">
            <a:spAutoFit/>
          </a:bodyPr>
          <a:lstStyle/>
          <a:p>
            <a:pPr marL="342900" indent="-342900">
              <a:buFont typeface="Arial"/>
              <a:buChar char="•"/>
            </a:pPr>
            <a:r>
              <a:rPr lang="en-US" sz="2000" dirty="0" smtClean="0">
                <a:sym typeface="Wingdings"/>
              </a:rPr>
              <a:t>Track position computed at z = 200mm from center of telescope</a:t>
            </a:r>
            <a:endParaRPr lang="en-US" sz="2000" dirty="0" smtClean="0">
              <a:sym typeface="Wingdings"/>
            </a:endParaRPr>
          </a:p>
        </p:txBody>
      </p:sp>
      <p:sp>
        <p:nvSpPr>
          <p:cNvPr id="7" name="Title 6"/>
          <p:cNvSpPr>
            <a:spLocks noGrp="1"/>
          </p:cNvSpPr>
          <p:nvPr>
            <p:ph type="title"/>
          </p:nvPr>
        </p:nvSpPr>
        <p:spPr>
          <a:xfrm>
            <a:off x="95965" y="8027"/>
            <a:ext cx="9048035" cy="1143000"/>
          </a:xfrm>
        </p:spPr>
        <p:txBody>
          <a:bodyPr/>
          <a:lstStyle/>
          <a:p>
            <a:r>
              <a:rPr lang="en-US" b="1" dirty="0" smtClean="0"/>
              <a:t>MIP Measurements</a:t>
            </a:r>
            <a:endParaRPr lang="en-US" b="1" dirty="0"/>
          </a:p>
        </p:txBody>
      </p:sp>
      <p:pic>
        <p:nvPicPr>
          <p:cNvPr id="3" name="Picture 2"/>
          <p:cNvPicPr>
            <a:picLocks noChangeAspect="1"/>
          </p:cNvPicPr>
          <p:nvPr/>
        </p:nvPicPr>
        <p:blipFill>
          <a:blip r:embed="rId2"/>
          <a:stretch>
            <a:fillRect/>
          </a:stretch>
        </p:blipFill>
        <p:spPr>
          <a:xfrm>
            <a:off x="4531368" y="2060126"/>
            <a:ext cx="4518603" cy="3075798"/>
          </a:xfrm>
          <a:prstGeom prst="rect">
            <a:avLst/>
          </a:prstGeom>
        </p:spPr>
      </p:pic>
      <p:pic>
        <p:nvPicPr>
          <p:cNvPr id="8" name="Picture 7"/>
          <p:cNvPicPr>
            <a:picLocks noChangeAspect="1"/>
          </p:cNvPicPr>
          <p:nvPr/>
        </p:nvPicPr>
        <p:blipFill>
          <a:blip r:embed="rId3"/>
          <a:stretch>
            <a:fillRect/>
          </a:stretch>
        </p:blipFill>
        <p:spPr>
          <a:xfrm>
            <a:off x="0" y="2060126"/>
            <a:ext cx="4531368" cy="3075798"/>
          </a:xfrm>
          <a:prstGeom prst="rect">
            <a:avLst/>
          </a:prstGeom>
        </p:spPr>
      </p:pic>
      <p:sp>
        <p:nvSpPr>
          <p:cNvPr id="9" name="TextBox 8"/>
          <p:cNvSpPr txBox="1"/>
          <p:nvPr/>
        </p:nvSpPr>
        <p:spPr>
          <a:xfrm>
            <a:off x="59704" y="5099981"/>
            <a:ext cx="4761436" cy="646331"/>
          </a:xfrm>
          <a:prstGeom prst="rect">
            <a:avLst/>
          </a:prstGeom>
          <a:noFill/>
        </p:spPr>
        <p:txBody>
          <a:bodyPr wrap="square" rtlCol="0">
            <a:spAutoFit/>
          </a:bodyPr>
          <a:lstStyle/>
          <a:p>
            <a:r>
              <a:rPr lang="en-US" dirty="0" smtClean="0"/>
              <a:t>Cuts: </a:t>
            </a:r>
            <a:r>
              <a:rPr lang="en-US" dirty="0" err="1" smtClean="0"/>
              <a:t>Photek</a:t>
            </a:r>
            <a:r>
              <a:rPr lang="en-US" dirty="0" smtClean="0"/>
              <a:t> amplitude &gt; 0.1V and &lt; 0.25V</a:t>
            </a:r>
          </a:p>
          <a:p>
            <a:r>
              <a:rPr lang="en-US" dirty="0" err="1" smtClean="0"/>
              <a:t>CdTe</a:t>
            </a:r>
            <a:r>
              <a:rPr lang="en-US" dirty="0" smtClean="0"/>
              <a:t> channel passes “Ringing filter”</a:t>
            </a:r>
          </a:p>
        </p:txBody>
      </p:sp>
      <p:sp>
        <p:nvSpPr>
          <p:cNvPr id="10" name="TextBox 9"/>
          <p:cNvSpPr txBox="1"/>
          <p:nvPr/>
        </p:nvSpPr>
        <p:spPr>
          <a:xfrm>
            <a:off x="5091595" y="5236693"/>
            <a:ext cx="3868205" cy="1200329"/>
          </a:xfrm>
          <a:prstGeom prst="rect">
            <a:avLst/>
          </a:prstGeom>
          <a:noFill/>
        </p:spPr>
        <p:txBody>
          <a:bodyPr wrap="square" rtlCol="0">
            <a:spAutoFit/>
          </a:bodyPr>
          <a:lstStyle/>
          <a:p>
            <a:r>
              <a:rPr lang="en-US" dirty="0" smtClean="0"/>
              <a:t>Require track position within </a:t>
            </a:r>
            <a:r>
              <a:rPr lang="en-US" dirty="0" err="1" smtClean="0"/>
              <a:t>fiducial</a:t>
            </a:r>
            <a:r>
              <a:rPr lang="en-US" dirty="0" smtClean="0"/>
              <a:t> area of the sensor:</a:t>
            </a:r>
          </a:p>
          <a:p>
            <a:r>
              <a:rPr lang="en-US" dirty="0"/>
              <a:t>	</a:t>
            </a:r>
            <a:r>
              <a:rPr lang="en-US" dirty="0" smtClean="0"/>
              <a:t>X: (11mm, 18.5mm)</a:t>
            </a:r>
          </a:p>
          <a:p>
            <a:r>
              <a:rPr lang="en-US" dirty="0"/>
              <a:t>	</a:t>
            </a:r>
            <a:r>
              <a:rPr lang="en-US" dirty="0" smtClean="0"/>
              <a:t>Y: (6.5mm, 11.3mm)</a:t>
            </a:r>
          </a:p>
        </p:txBody>
      </p:sp>
    </p:spTree>
    <p:extLst>
      <p:ext uri="{BB962C8B-B14F-4D97-AF65-F5344CB8AC3E}">
        <p14:creationId xmlns:p14="http://schemas.microsoft.com/office/powerpoint/2010/main" val="34107053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5</a:t>
            </a:fld>
            <a:endParaRPr lang="en-US" dirty="0"/>
          </a:p>
        </p:txBody>
      </p:sp>
      <p:sp>
        <p:nvSpPr>
          <p:cNvPr id="2" name="TextBox 1"/>
          <p:cNvSpPr txBox="1"/>
          <p:nvPr/>
        </p:nvSpPr>
        <p:spPr>
          <a:xfrm>
            <a:off x="106741" y="740485"/>
            <a:ext cx="9070501" cy="1384995"/>
          </a:xfrm>
          <a:prstGeom prst="rect">
            <a:avLst/>
          </a:prstGeom>
          <a:noFill/>
        </p:spPr>
        <p:txBody>
          <a:bodyPr wrap="square" rtlCol="0">
            <a:spAutoFit/>
          </a:bodyPr>
          <a:lstStyle/>
          <a:p>
            <a:pPr marL="342900" indent="-342900">
              <a:buFont typeface="Arial"/>
              <a:buChar char="•"/>
            </a:pPr>
            <a:r>
              <a:rPr lang="en-US" sz="2400" dirty="0" smtClean="0">
                <a:sym typeface="Wingdings"/>
              </a:rPr>
              <a:t>MIP signal charge</a:t>
            </a:r>
          </a:p>
          <a:p>
            <a:pPr marL="342900" indent="-342900">
              <a:buFont typeface="Arial"/>
              <a:buChar char="•"/>
            </a:pPr>
            <a:r>
              <a:rPr lang="en-US" sz="2000" dirty="0" smtClean="0">
                <a:solidFill>
                  <a:srgbClr val="FF0000"/>
                </a:solidFill>
                <a:sym typeface="Wingdings"/>
              </a:rPr>
              <a:t>I’m still concerned whether the baseline has been fitted well. If not then the charge measurement has a pedestal bias which will affect our interpretation of the measured value and the comparison with showers</a:t>
            </a:r>
            <a:endParaRPr lang="en-US" sz="2000" dirty="0" smtClean="0">
              <a:solidFill>
                <a:srgbClr val="FF0000"/>
              </a:solidFill>
              <a:sym typeface="Wingdings"/>
            </a:endParaRPr>
          </a:p>
        </p:txBody>
      </p:sp>
      <p:sp>
        <p:nvSpPr>
          <p:cNvPr id="7" name="Title 6"/>
          <p:cNvSpPr>
            <a:spLocks noGrp="1"/>
          </p:cNvSpPr>
          <p:nvPr>
            <p:ph type="title"/>
          </p:nvPr>
        </p:nvSpPr>
        <p:spPr>
          <a:xfrm>
            <a:off x="95965" y="8027"/>
            <a:ext cx="9048035" cy="1143000"/>
          </a:xfrm>
        </p:spPr>
        <p:txBody>
          <a:bodyPr/>
          <a:lstStyle/>
          <a:p>
            <a:r>
              <a:rPr lang="en-US" b="1" dirty="0" smtClean="0"/>
              <a:t>MIP Measurements</a:t>
            </a:r>
            <a:endParaRPr lang="en-US" b="1" dirty="0"/>
          </a:p>
        </p:txBody>
      </p:sp>
      <p:pic>
        <p:nvPicPr>
          <p:cNvPr id="4" name="Picture 3"/>
          <p:cNvPicPr>
            <a:picLocks noChangeAspect="1"/>
          </p:cNvPicPr>
          <p:nvPr/>
        </p:nvPicPr>
        <p:blipFill>
          <a:blip r:embed="rId2"/>
          <a:stretch>
            <a:fillRect/>
          </a:stretch>
        </p:blipFill>
        <p:spPr>
          <a:xfrm>
            <a:off x="200813" y="2120802"/>
            <a:ext cx="4024647" cy="2739811"/>
          </a:xfrm>
          <a:prstGeom prst="rect">
            <a:avLst/>
          </a:prstGeom>
        </p:spPr>
      </p:pic>
      <p:sp>
        <p:nvSpPr>
          <p:cNvPr id="8" name="TextBox 7"/>
          <p:cNvSpPr txBox="1"/>
          <p:nvPr/>
        </p:nvSpPr>
        <p:spPr>
          <a:xfrm>
            <a:off x="153776" y="4982401"/>
            <a:ext cx="4361634" cy="1754327"/>
          </a:xfrm>
          <a:prstGeom prst="rect">
            <a:avLst/>
          </a:prstGeom>
          <a:noFill/>
        </p:spPr>
        <p:txBody>
          <a:bodyPr wrap="square" rtlCol="0">
            <a:spAutoFit/>
          </a:bodyPr>
          <a:lstStyle/>
          <a:p>
            <a:r>
              <a:rPr lang="en-US" dirty="0" smtClean="0"/>
              <a:t>Integrate a window around the peak</a:t>
            </a:r>
          </a:p>
          <a:p>
            <a:r>
              <a:rPr lang="en-US" dirty="0" smtClean="0"/>
              <a:t>[-25 bins, +50 bins]</a:t>
            </a:r>
          </a:p>
          <a:p>
            <a:pPr marL="285750" indent="-285750">
              <a:buFont typeface="Arial"/>
              <a:buChar char="•"/>
            </a:pPr>
            <a:r>
              <a:rPr lang="en-US" dirty="0" smtClean="0"/>
              <a:t>Peak and falling edge fits landau well, but low edge does not. Low edge may possibly have background?</a:t>
            </a:r>
          </a:p>
          <a:p>
            <a:pPr marL="285750" indent="-285750">
              <a:buFont typeface="Arial"/>
              <a:buChar char="•"/>
            </a:pPr>
            <a:endParaRPr lang="en-US" dirty="0"/>
          </a:p>
        </p:txBody>
      </p:sp>
      <p:sp>
        <p:nvSpPr>
          <p:cNvPr id="9" name="TextBox 8"/>
          <p:cNvSpPr txBox="1"/>
          <p:nvPr/>
        </p:nvSpPr>
        <p:spPr>
          <a:xfrm>
            <a:off x="4484158" y="5005917"/>
            <a:ext cx="4753914" cy="923330"/>
          </a:xfrm>
          <a:prstGeom prst="rect">
            <a:avLst/>
          </a:prstGeom>
          <a:noFill/>
        </p:spPr>
        <p:txBody>
          <a:bodyPr wrap="square" rtlCol="0">
            <a:spAutoFit/>
          </a:bodyPr>
          <a:lstStyle/>
          <a:p>
            <a:r>
              <a:rPr lang="en-US" dirty="0" smtClean="0"/>
              <a:t>Integrate the full sampling range (1024 bins)</a:t>
            </a:r>
          </a:p>
          <a:p>
            <a:pPr marL="285750" indent="-285750">
              <a:buFont typeface="Arial"/>
              <a:buChar char="•"/>
            </a:pPr>
            <a:r>
              <a:rPr lang="en-US" dirty="0" smtClean="0"/>
              <a:t>Shape becomes </a:t>
            </a:r>
            <a:r>
              <a:rPr lang="en-US" dirty="0" err="1" smtClean="0"/>
              <a:t>gaussian</a:t>
            </a:r>
            <a:r>
              <a:rPr lang="en-US" dirty="0" smtClean="0"/>
              <a:t> too for some reason</a:t>
            </a:r>
            <a:endParaRPr lang="en-US" dirty="0"/>
          </a:p>
        </p:txBody>
      </p:sp>
      <p:pic>
        <p:nvPicPr>
          <p:cNvPr id="10" name="Picture 9"/>
          <p:cNvPicPr>
            <a:picLocks noChangeAspect="1"/>
          </p:cNvPicPr>
          <p:nvPr/>
        </p:nvPicPr>
        <p:blipFill>
          <a:blip r:embed="rId3"/>
          <a:stretch>
            <a:fillRect/>
          </a:stretch>
        </p:blipFill>
        <p:spPr>
          <a:xfrm>
            <a:off x="4433539" y="2152200"/>
            <a:ext cx="3915262" cy="2673139"/>
          </a:xfrm>
          <a:prstGeom prst="rect">
            <a:avLst/>
          </a:prstGeom>
        </p:spPr>
      </p:pic>
    </p:spTree>
    <p:extLst>
      <p:ext uri="{BB962C8B-B14F-4D97-AF65-F5344CB8AC3E}">
        <p14:creationId xmlns:p14="http://schemas.microsoft.com/office/powerpoint/2010/main" val="8369355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6</a:t>
            </a:fld>
            <a:endParaRPr lang="en-US" dirty="0"/>
          </a:p>
        </p:txBody>
      </p:sp>
      <p:sp>
        <p:nvSpPr>
          <p:cNvPr id="2" name="TextBox 1"/>
          <p:cNvSpPr txBox="1"/>
          <p:nvPr/>
        </p:nvSpPr>
        <p:spPr>
          <a:xfrm>
            <a:off x="106741" y="999161"/>
            <a:ext cx="9070501" cy="1569660"/>
          </a:xfrm>
          <a:prstGeom prst="rect">
            <a:avLst/>
          </a:prstGeom>
          <a:noFill/>
        </p:spPr>
        <p:txBody>
          <a:bodyPr wrap="square" rtlCol="0">
            <a:spAutoFit/>
          </a:bodyPr>
          <a:lstStyle/>
          <a:p>
            <a:pPr marL="342900" indent="-342900">
              <a:buFont typeface="Arial"/>
              <a:buChar char="•"/>
            </a:pPr>
            <a:r>
              <a:rPr lang="en-US" sz="2400" dirty="0" smtClean="0">
                <a:sym typeface="Wingdings"/>
              </a:rPr>
              <a:t>MIP signal amplitude</a:t>
            </a:r>
          </a:p>
          <a:p>
            <a:pPr marL="342900" indent="-342900">
              <a:buFont typeface="Arial"/>
              <a:buChar char="•"/>
            </a:pPr>
            <a:r>
              <a:rPr lang="en-US" sz="2400" dirty="0" smtClean="0">
                <a:sym typeface="Wingdings"/>
              </a:rPr>
              <a:t>Note that the beam was not super well aligned with the sensor, and therefore we did not capture the full width of the sensor. Instead we only captured about 8mm in X, and 4.5mm in Y</a:t>
            </a:r>
            <a:endParaRPr lang="en-US" sz="2400" dirty="0" smtClean="0">
              <a:sym typeface="Wingdings"/>
            </a:endParaRPr>
          </a:p>
        </p:txBody>
      </p:sp>
      <p:sp>
        <p:nvSpPr>
          <p:cNvPr id="7" name="Title 6"/>
          <p:cNvSpPr>
            <a:spLocks noGrp="1"/>
          </p:cNvSpPr>
          <p:nvPr>
            <p:ph type="title"/>
          </p:nvPr>
        </p:nvSpPr>
        <p:spPr>
          <a:xfrm>
            <a:off x="95965" y="8027"/>
            <a:ext cx="9048035" cy="1143000"/>
          </a:xfrm>
        </p:spPr>
        <p:txBody>
          <a:bodyPr/>
          <a:lstStyle/>
          <a:p>
            <a:r>
              <a:rPr lang="en-US" b="1" dirty="0" smtClean="0"/>
              <a:t>MIP Measurements</a:t>
            </a:r>
            <a:endParaRPr lang="en-US" b="1" dirty="0"/>
          </a:p>
        </p:txBody>
      </p:sp>
      <p:sp>
        <p:nvSpPr>
          <p:cNvPr id="8" name="TextBox 7"/>
          <p:cNvSpPr txBox="1"/>
          <p:nvPr/>
        </p:nvSpPr>
        <p:spPr>
          <a:xfrm>
            <a:off x="106741" y="5455073"/>
            <a:ext cx="9070501" cy="461665"/>
          </a:xfrm>
          <a:prstGeom prst="rect">
            <a:avLst/>
          </a:prstGeom>
          <a:noFill/>
        </p:spPr>
        <p:txBody>
          <a:bodyPr wrap="square" rtlCol="0">
            <a:spAutoFit/>
          </a:bodyPr>
          <a:lstStyle/>
          <a:p>
            <a:pPr marL="342900" indent="-342900">
              <a:buFont typeface="Arial"/>
              <a:buChar char="•"/>
            </a:pPr>
            <a:r>
              <a:rPr lang="en-US" sz="2400" dirty="0" smtClean="0">
                <a:sym typeface="Wingdings"/>
              </a:rPr>
              <a:t>MIP signal amplitude is stable </a:t>
            </a:r>
            <a:r>
              <a:rPr lang="en-US" sz="2400" dirty="0" err="1" smtClean="0">
                <a:sym typeface="Wingdings"/>
              </a:rPr>
              <a:t>vs</a:t>
            </a:r>
            <a:r>
              <a:rPr lang="en-US" sz="2400" dirty="0" smtClean="0">
                <a:sym typeface="Wingdings"/>
              </a:rPr>
              <a:t> particle position</a:t>
            </a:r>
            <a:endParaRPr lang="en-US" sz="2400" dirty="0" smtClean="0">
              <a:sym typeface="Wingdings"/>
            </a:endParaRPr>
          </a:p>
        </p:txBody>
      </p:sp>
      <p:pic>
        <p:nvPicPr>
          <p:cNvPr id="9" name="Picture 8"/>
          <p:cNvPicPr>
            <a:picLocks noChangeAspect="1"/>
          </p:cNvPicPr>
          <p:nvPr/>
        </p:nvPicPr>
        <p:blipFill>
          <a:blip r:embed="rId2"/>
          <a:stretch>
            <a:fillRect/>
          </a:stretch>
        </p:blipFill>
        <p:spPr>
          <a:xfrm>
            <a:off x="95965" y="2668523"/>
            <a:ext cx="4184268" cy="2716002"/>
          </a:xfrm>
          <a:prstGeom prst="rect">
            <a:avLst/>
          </a:prstGeom>
        </p:spPr>
      </p:pic>
      <p:pic>
        <p:nvPicPr>
          <p:cNvPr id="10" name="Picture 9"/>
          <p:cNvPicPr>
            <a:picLocks noChangeAspect="1"/>
          </p:cNvPicPr>
          <p:nvPr/>
        </p:nvPicPr>
        <p:blipFill>
          <a:blip r:embed="rId3"/>
          <a:stretch>
            <a:fillRect/>
          </a:stretch>
        </p:blipFill>
        <p:spPr>
          <a:xfrm>
            <a:off x="4415348" y="2668523"/>
            <a:ext cx="4117947" cy="2659274"/>
          </a:xfrm>
          <a:prstGeom prst="rect">
            <a:avLst/>
          </a:prstGeom>
        </p:spPr>
      </p:pic>
    </p:spTree>
    <p:extLst>
      <p:ext uri="{BB962C8B-B14F-4D97-AF65-F5344CB8AC3E}">
        <p14:creationId xmlns:p14="http://schemas.microsoft.com/office/powerpoint/2010/main" val="40827060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7</a:t>
            </a:fld>
            <a:endParaRPr lang="en-US" dirty="0"/>
          </a:p>
        </p:txBody>
      </p:sp>
      <p:sp>
        <p:nvSpPr>
          <p:cNvPr id="2" name="TextBox 1"/>
          <p:cNvSpPr txBox="1"/>
          <p:nvPr/>
        </p:nvSpPr>
        <p:spPr>
          <a:xfrm>
            <a:off x="106741" y="999161"/>
            <a:ext cx="9070501" cy="830997"/>
          </a:xfrm>
          <a:prstGeom prst="rect">
            <a:avLst/>
          </a:prstGeom>
          <a:noFill/>
        </p:spPr>
        <p:txBody>
          <a:bodyPr wrap="square" rtlCol="0">
            <a:spAutoFit/>
          </a:bodyPr>
          <a:lstStyle/>
          <a:p>
            <a:pPr marL="342900" indent="-342900">
              <a:buFont typeface="Arial"/>
              <a:buChar char="•"/>
            </a:pPr>
            <a:r>
              <a:rPr lang="en-US" sz="2400" dirty="0" smtClean="0">
                <a:sym typeface="Wingdings"/>
              </a:rPr>
              <a:t>Efficiency above 99%</a:t>
            </a:r>
          </a:p>
          <a:p>
            <a:pPr marL="342900" indent="-342900">
              <a:buFont typeface="Arial"/>
              <a:buChar char="•"/>
            </a:pPr>
            <a:r>
              <a:rPr lang="en-US" sz="2400" dirty="0" smtClean="0">
                <a:sym typeface="Wingdings"/>
              </a:rPr>
              <a:t>Use amplitude &gt; 0.04 mV to define numerator</a:t>
            </a:r>
            <a:endParaRPr lang="en-US" sz="2400" dirty="0" smtClean="0">
              <a:sym typeface="Wingdings"/>
            </a:endParaRPr>
          </a:p>
        </p:txBody>
      </p:sp>
      <p:sp>
        <p:nvSpPr>
          <p:cNvPr id="7" name="Title 6"/>
          <p:cNvSpPr>
            <a:spLocks noGrp="1"/>
          </p:cNvSpPr>
          <p:nvPr>
            <p:ph type="title"/>
          </p:nvPr>
        </p:nvSpPr>
        <p:spPr>
          <a:xfrm>
            <a:off x="95965" y="8027"/>
            <a:ext cx="9048035" cy="1143000"/>
          </a:xfrm>
        </p:spPr>
        <p:txBody>
          <a:bodyPr/>
          <a:lstStyle/>
          <a:p>
            <a:r>
              <a:rPr lang="en-US" b="1" dirty="0" smtClean="0"/>
              <a:t>MIP Efficiency</a:t>
            </a:r>
            <a:endParaRPr lang="en-US" b="1" dirty="0"/>
          </a:p>
        </p:txBody>
      </p:sp>
      <p:pic>
        <p:nvPicPr>
          <p:cNvPr id="3" name="Picture 2"/>
          <p:cNvPicPr>
            <a:picLocks noChangeAspect="1"/>
          </p:cNvPicPr>
          <p:nvPr/>
        </p:nvPicPr>
        <p:blipFill>
          <a:blip r:embed="rId2"/>
          <a:stretch>
            <a:fillRect/>
          </a:stretch>
        </p:blipFill>
        <p:spPr>
          <a:xfrm>
            <a:off x="258694" y="1713526"/>
            <a:ext cx="4447178" cy="3812852"/>
          </a:xfrm>
          <a:prstGeom prst="rect">
            <a:avLst/>
          </a:prstGeom>
        </p:spPr>
      </p:pic>
      <p:pic>
        <p:nvPicPr>
          <p:cNvPr id="4" name="Picture 3"/>
          <p:cNvPicPr>
            <a:picLocks noChangeAspect="1"/>
          </p:cNvPicPr>
          <p:nvPr/>
        </p:nvPicPr>
        <p:blipFill>
          <a:blip r:embed="rId3"/>
          <a:stretch>
            <a:fillRect/>
          </a:stretch>
        </p:blipFill>
        <p:spPr>
          <a:xfrm>
            <a:off x="4621683" y="1799011"/>
            <a:ext cx="4270383" cy="3727367"/>
          </a:xfrm>
          <a:prstGeom prst="rect">
            <a:avLst/>
          </a:prstGeom>
        </p:spPr>
      </p:pic>
    </p:spTree>
    <p:extLst>
      <p:ext uri="{BB962C8B-B14F-4D97-AF65-F5344CB8AC3E}">
        <p14:creationId xmlns:p14="http://schemas.microsoft.com/office/powerpoint/2010/main" val="7102312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Si Xie</a:t>
            </a:r>
            <a:endParaRPr lang="en-US" dirty="0"/>
          </a:p>
        </p:txBody>
      </p:sp>
      <p:sp>
        <p:nvSpPr>
          <p:cNvPr id="6" name="Slide Number Placeholder 5"/>
          <p:cNvSpPr>
            <a:spLocks noGrp="1"/>
          </p:cNvSpPr>
          <p:nvPr>
            <p:ph type="sldNum" sz="quarter" idx="12"/>
          </p:nvPr>
        </p:nvSpPr>
        <p:spPr/>
        <p:txBody>
          <a:bodyPr/>
          <a:lstStyle/>
          <a:p>
            <a:pPr>
              <a:defRPr/>
            </a:pPr>
            <a:fld id="{ED007FB2-0B93-1440-B316-F7D077EA6BD9}" type="slidenum">
              <a:rPr lang="en-US" smtClean="0"/>
              <a:pPr>
                <a:defRPr/>
              </a:pPr>
              <a:t>8</a:t>
            </a:fld>
            <a:endParaRPr lang="en-US" dirty="0"/>
          </a:p>
        </p:txBody>
      </p:sp>
      <p:sp>
        <p:nvSpPr>
          <p:cNvPr id="2" name="TextBox 1"/>
          <p:cNvSpPr txBox="1"/>
          <p:nvPr/>
        </p:nvSpPr>
        <p:spPr>
          <a:xfrm>
            <a:off x="106741" y="999161"/>
            <a:ext cx="9070501" cy="1200328"/>
          </a:xfrm>
          <a:prstGeom prst="rect">
            <a:avLst/>
          </a:prstGeom>
          <a:noFill/>
        </p:spPr>
        <p:txBody>
          <a:bodyPr wrap="square" rtlCol="0">
            <a:spAutoFit/>
          </a:bodyPr>
          <a:lstStyle/>
          <a:p>
            <a:pPr marL="342900" indent="-342900">
              <a:buFont typeface="Arial"/>
              <a:buChar char="•"/>
            </a:pPr>
            <a:r>
              <a:rPr lang="en-US" sz="2400" dirty="0" smtClean="0">
                <a:sym typeface="Wingdings"/>
              </a:rPr>
              <a:t>Use pulses with amplitude &gt; 0.03 mV</a:t>
            </a:r>
          </a:p>
          <a:p>
            <a:pPr marL="342900" indent="-342900">
              <a:buFont typeface="Arial"/>
              <a:buChar char="•"/>
            </a:pPr>
            <a:r>
              <a:rPr lang="en-US" sz="2400" dirty="0" smtClean="0">
                <a:sym typeface="Wingdings"/>
              </a:rPr>
              <a:t>There’s some structure </a:t>
            </a:r>
            <a:r>
              <a:rPr lang="en-US" sz="2400" dirty="0" err="1" smtClean="0">
                <a:sym typeface="Wingdings"/>
              </a:rPr>
              <a:t>vs</a:t>
            </a:r>
            <a:r>
              <a:rPr lang="en-US" sz="2400" dirty="0" smtClean="0">
                <a:sym typeface="Wingdings"/>
              </a:rPr>
              <a:t> position. Need to check if it’s consistent with what we saw previously</a:t>
            </a:r>
          </a:p>
        </p:txBody>
      </p:sp>
      <p:sp>
        <p:nvSpPr>
          <p:cNvPr id="7" name="Title 6"/>
          <p:cNvSpPr>
            <a:spLocks noGrp="1"/>
          </p:cNvSpPr>
          <p:nvPr>
            <p:ph type="title"/>
          </p:nvPr>
        </p:nvSpPr>
        <p:spPr>
          <a:xfrm>
            <a:off x="95965" y="8027"/>
            <a:ext cx="9048035" cy="1143000"/>
          </a:xfrm>
        </p:spPr>
        <p:txBody>
          <a:bodyPr/>
          <a:lstStyle/>
          <a:p>
            <a:r>
              <a:rPr lang="en-US" b="1" dirty="0" smtClean="0"/>
              <a:t>MIP Timing</a:t>
            </a:r>
            <a:endParaRPr lang="en-US" b="1" dirty="0"/>
          </a:p>
        </p:txBody>
      </p:sp>
      <p:pic>
        <p:nvPicPr>
          <p:cNvPr id="8" name="Picture 7"/>
          <p:cNvPicPr>
            <a:picLocks noChangeAspect="1"/>
          </p:cNvPicPr>
          <p:nvPr/>
        </p:nvPicPr>
        <p:blipFill>
          <a:blip r:embed="rId2"/>
          <a:stretch>
            <a:fillRect/>
          </a:stretch>
        </p:blipFill>
        <p:spPr>
          <a:xfrm>
            <a:off x="236040" y="2163518"/>
            <a:ext cx="4303456" cy="3421651"/>
          </a:xfrm>
          <a:prstGeom prst="rect">
            <a:avLst/>
          </a:prstGeom>
        </p:spPr>
      </p:pic>
      <p:pic>
        <p:nvPicPr>
          <p:cNvPr id="9" name="Picture 8"/>
          <p:cNvPicPr>
            <a:picLocks noChangeAspect="1"/>
          </p:cNvPicPr>
          <p:nvPr/>
        </p:nvPicPr>
        <p:blipFill>
          <a:blip r:embed="rId3"/>
          <a:stretch>
            <a:fillRect/>
          </a:stretch>
        </p:blipFill>
        <p:spPr>
          <a:xfrm>
            <a:off x="4454185" y="2163518"/>
            <a:ext cx="4294423" cy="3465675"/>
          </a:xfrm>
          <a:prstGeom prst="rect">
            <a:avLst/>
          </a:prstGeom>
        </p:spPr>
      </p:pic>
    </p:spTree>
    <p:extLst>
      <p:ext uri="{BB962C8B-B14F-4D97-AF65-F5344CB8AC3E}">
        <p14:creationId xmlns:p14="http://schemas.microsoft.com/office/powerpoint/2010/main" val="34165473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altech Identity Color Palette">
      <a:dk1>
        <a:sysClr val="windowText" lastClr="000000"/>
      </a:dk1>
      <a:lt1>
        <a:sysClr val="window" lastClr="FFFFFF"/>
      </a:lt1>
      <a:dk2>
        <a:srgbClr val="76777B"/>
      </a:dk2>
      <a:lt2>
        <a:srgbClr val="EEECE1"/>
      </a:lt2>
      <a:accent1>
        <a:srgbClr val="FF6E1E"/>
      </a:accent1>
      <a:accent2>
        <a:srgbClr val="C8C8C8"/>
      </a:accent2>
      <a:accent3>
        <a:srgbClr val="AAA99F"/>
      </a:accent3>
      <a:accent4>
        <a:srgbClr val="7A303F"/>
      </a:accent4>
      <a:accent5>
        <a:srgbClr val="00AFAB"/>
      </a:accent5>
      <a:accent6>
        <a:srgbClr val="849895"/>
      </a:accent6>
      <a:hlink>
        <a:srgbClr val="FF6E1E"/>
      </a:hlink>
      <a:folHlink>
        <a:srgbClr val="00A8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41774</TotalTime>
  <Words>1692</Words>
  <Application>Microsoft Macintosh PowerPoint</Application>
  <PresentationFormat>On-screen Show (4:3)</PresentationFormat>
  <Paragraphs>376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1_Office Theme</vt:lpstr>
      <vt:lpstr>FNAL Testbeam Results on LYSO+SiPM</vt:lpstr>
      <vt:lpstr>FNAL Testbeam Results on LYSO+SiPM</vt:lpstr>
      <vt:lpstr>MIP Measurements</vt:lpstr>
      <vt:lpstr>MIP Measurements</vt:lpstr>
      <vt:lpstr>MIP Measurements</vt:lpstr>
      <vt:lpstr>MIP Measurements</vt:lpstr>
      <vt:lpstr>MIP Measurements</vt:lpstr>
      <vt:lpstr>MIP Efficiency</vt:lpstr>
      <vt:lpstr>MIP Timing</vt:lpstr>
      <vt:lpstr>MIP Timing</vt:lpstr>
      <vt:lpstr>CdTe</vt:lpstr>
      <vt:lpstr>CdTe</vt:lpstr>
      <vt:lpstr>CdTe</vt:lpstr>
      <vt:lpstr>CdTe</vt:lpstr>
      <vt:lpstr>CdTe</vt:lpstr>
      <vt:lpstr>Silicon</vt:lpstr>
      <vt:lpstr>Silicon</vt:lpstr>
      <vt:lpstr>Silicon</vt:lpstr>
      <vt:lpstr>Silicon</vt:lpstr>
      <vt:lpstr>PowerPoint Presentation</vt:lpstr>
      <vt:lpstr>CdTe</vt:lpstr>
      <vt:lpstr>CdTe</vt:lpstr>
      <vt:lpstr>CdTe</vt:lpstr>
      <vt:lpstr>CdTe</vt:lpstr>
      <vt:lpstr>Silicon</vt:lpstr>
      <vt:lpstr>Silicon</vt:lpstr>
      <vt:lpstr>Silicon</vt:lpstr>
      <vt:lpstr>Silicon</vt:lpstr>
      <vt:lpstr>Shower Signal Comparison</vt:lpstr>
      <vt:lpstr>Shower Signal Comparison</vt:lpstr>
      <vt:lpstr>Shower Signal Comparison</vt:lpstr>
      <vt:lpstr>Shower Signal Comparison</vt:lpstr>
      <vt:lpstr>Shower Signal Comparison</vt:lpstr>
      <vt:lpstr>Summary</vt:lpstr>
      <vt:lpstr>Backups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Searches for New Physics Using the Razor Variables</dc:title>
  <dc:creator>Si Xie</dc:creator>
  <cp:lastModifiedBy>Si Xie</cp:lastModifiedBy>
  <cp:revision>316</cp:revision>
  <dcterms:created xsi:type="dcterms:W3CDTF">2015-09-15T01:25:36Z</dcterms:created>
  <dcterms:modified xsi:type="dcterms:W3CDTF">2017-06-21T02:58:44Z</dcterms:modified>
</cp:coreProperties>
</file>