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84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dirty="0" smtClean="0"/>
              <a:t>High precision timing</a:t>
            </a:r>
            <a:br>
              <a:rPr lang="en-US" dirty="0" smtClean="0"/>
            </a:br>
            <a:r>
              <a:rPr lang="en-US" dirty="0" smtClean="0"/>
              <a:t>for HL-LHC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45943"/>
          <a:stretch>
            <a:fillRect/>
          </a:stretch>
        </p:blipFill>
        <p:spPr bwMode="auto">
          <a:xfrm>
            <a:off x="1143000" y="2438400"/>
            <a:ext cx="6759259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58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100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</a:t>
            </a:r>
            <a:r>
              <a:rPr lang="en-US" baseline="30000" dirty="0" smtClean="0">
                <a:sym typeface="Symbol"/>
              </a:rPr>
              <a:t>-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983163"/>
          </a:xfrm>
        </p:spPr>
        <p:txBody>
          <a:bodyPr/>
          <a:lstStyle/>
          <a:p>
            <a:r>
              <a:rPr lang="en-US" sz="2800" dirty="0" smtClean="0"/>
              <a:t>Time of </a:t>
            </a:r>
            <a:r>
              <a:rPr lang="en-US" sz="2800" dirty="0" err="1" smtClean="0"/>
              <a:t>geant</a:t>
            </a:r>
            <a:r>
              <a:rPr lang="en-US" sz="2800" dirty="0" smtClean="0"/>
              <a:t> hits with E&gt;0.5 </a:t>
            </a:r>
            <a:r>
              <a:rPr lang="en-US" sz="2800" dirty="0" err="1" smtClean="0"/>
              <a:t>GeV</a:t>
            </a:r>
            <a:r>
              <a:rPr lang="en-US" sz="2800" dirty="0" smtClean="0"/>
              <a:t> in a crystal in EB at </a:t>
            </a:r>
            <a:r>
              <a:rPr lang="en-US" sz="2800" dirty="0" err="1" smtClean="0"/>
              <a:t>ieta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 8 and iphi  10.</a:t>
            </a:r>
          </a:p>
          <a:p>
            <a:r>
              <a:rPr lang="en-US" sz="2800" dirty="0" smtClean="0">
                <a:sym typeface="Symbol"/>
              </a:rPr>
              <a:t>4.35 ns corresponds to 1.3 m, the distance from the IP to the crystal</a:t>
            </a:r>
            <a:r>
              <a:rPr lang="en-US" dirty="0" smtClean="0">
                <a:sym typeface="Symbol"/>
              </a:rPr>
              <a:t>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215521"/>
              </p:ext>
            </p:extLst>
          </p:nvPr>
        </p:nvGraphicFramePr>
        <p:xfrm>
          <a:off x="1676400" y="2839290"/>
          <a:ext cx="5791200" cy="3942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3600332" imgH="2451060" progId="Acrobat.Document.11">
                  <p:embed/>
                </p:oleObj>
              </mc:Choice>
              <mc:Fallback>
                <p:oleObj name="Acrobat Document" r:id="rId3" imgW="3600332" imgH="245106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839290"/>
                        <a:ext cx="5791200" cy="3942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024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Particle gun aims at one particular crystal.</a:t>
            </a:r>
          </a:p>
          <a:p>
            <a:r>
              <a:rPr lang="en-US" dirty="0" smtClean="0"/>
              <a:t>Spread illustrates the spatial size of the shower.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680449"/>
              </p:ext>
            </p:extLst>
          </p:nvPr>
        </p:nvGraphicFramePr>
        <p:xfrm>
          <a:off x="94756" y="3124200"/>
          <a:ext cx="4477244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Acrobat Document" r:id="rId3" imgW="3600332" imgH="2451060" progId="Acrobat.Document.11">
                  <p:embed/>
                </p:oleObj>
              </mc:Choice>
              <mc:Fallback>
                <p:oleObj name="Acrobat Document" r:id="rId3" imgW="3600332" imgH="245106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756" y="3124200"/>
                        <a:ext cx="4477244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763371"/>
              </p:ext>
            </p:extLst>
          </p:nvPr>
        </p:nvGraphicFramePr>
        <p:xfrm>
          <a:off x="4648200" y="3200400"/>
          <a:ext cx="4365312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5" imgW="3600332" imgH="2451060" progId="Acrobat.Document.11">
                  <p:embed/>
                </p:oleObj>
              </mc:Choice>
              <mc:Fallback>
                <p:oleObj name="Acrobat Document" r:id="rId5" imgW="3600332" imgH="245106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8200" y="3200400"/>
                        <a:ext cx="4365312" cy="297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944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Time </a:t>
            </a:r>
            <a:r>
              <a:rPr lang="en-US" dirty="0" err="1" smtClean="0"/>
              <a:t>vs</a:t>
            </a:r>
            <a:r>
              <a:rPr lang="en-US" dirty="0" smtClean="0"/>
              <a:t> energy : Low energy hits may be very delayed in time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390128"/>
              </p:ext>
            </p:extLst>
          </p:nvPr>
        </p:nvGraphicFramePr>
        <p:xfrm>
          <a:off x="1295400" y="2500489"/>
          <a:ext cx="6400800" cy="4357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Acrobat Document" r:id="rId3" imgW="3600332" imgH="2451060" progId="Acrobat.Document.11">
                  <p:embed/>
                </p:oleObj>
              </mc:Choice>
              <mc:Fallback>
                <p:oleObj name="Acrobat Document" r:id="rId3" imgW="3600332" imgH="245106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500489"/>
                        <a:ext cx="6400800" cy="4357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163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x</a:t>
            </a:r>
            <a:r>
              <a:rPr lang="en-US" sz="2800" dirty="0" smtClean="0"/>
              <a:t>-y map of the first hits : ECAL radius </a:t>
            </a:r>
            <a:r>
              <a:rPr lang="en-US" sz="2800" dirty="0" smtClean="0">
                <a:sym typeface="Symbol"/>
              </a:rPr>
              <a:t></a:t>
            </a:r>
            <a:r>
              <a:rPr lang="en-US" sz="2800" dirty="0" smtClean="0"/>
              <a:t>1300 mm</a:t>
            </a:r>
          </a:p>
          <a:p>
            <a:r>
              <a:rPr lang="en-US" sz="2800" dirty="0" smtClean="0"/>
              <a:t>Note crystal structure</a:t>
            </a:r>
            <a:endParaRPr lang="en-US" sz="2800" dirty="0"/>
          </a:p>
        </p:txBody>
      </p:sp>
      <p:pic>
        <p:nvPicPr>
          <p:cNvPr id="3076" name="Picture 4" descr="C:\data\oldvaio\adisvaioMai2013\DesktopBackup\Work\upgrade\summer2013\xtming4EBvsytming4E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9029"/>
            <a:ext cx="7848600" cy="471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29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90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Adobe Acrobat Document</vt:lpstr>
      <vt:lpstr>High precision timing for HL-LHC</vt:lpstr>
      <vt:lpstr>100 GeV -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precision timing for HL-LHC</dc:title>
  <dc:creator>adi</dc:creator>
  <cp:lastModifiedBy>adi</cp:lastModifiedBy>
  <cp:revision>3</cp:revision>
  <dcterms:created xsi:type="dcterms:W3CDTF">2006-08-16T00:00:00Z</dcterms:created>
  <dcterms:modified xsi:type="dcterms:W3CDTF">2013-06-25T12:04:04Z</dcterms:modified>
</cp:coreProperties>
</file>